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75"/>
  </p:notesMasterIdLst>
  <p:sldIdLst>
    <p:sldId id="256" r:id="rId2"/>
    <p:sldId id="257" r:id="rId3"/>
    <p:sldId id="278" r:id="rId4"/>
    <p:sldId id="279" r:id="rId5"/>
    <p:sldId id="258" r:id="rId6"/>
    <p:sldId id="281" r:id="rId7"/>
    <p:sldId id="280" r:id="rId8"/>
    <p:sldId id="282" r:id="rId9"/>
    <p:sldId id="260" r:id="rId10"/>
    <p:sldId id="283" r:id="rId11"/>
    <p:sldId id="342" r:id="rId12"/>
    <p:sldId id="261" r:id="rId13"/>
    <p:sldId id="284" r:id="rId14"/>
    <p:sldId id="287" r:id="rId15"/>
    <p:sldId id="288" r:id="rId16"/>
    <p:sldId id="264" r:id="rId17"/>
    <p:sldId id="291" r:id="rId18"/>
    <p:sldId id="292" r:id="rId19"/>
    <p:sldId id="336" r:id="rId20"/>
    <p:sldId id="293" r:id="rId21"/>
    <p:sldId id="333" r:id="rId22"/>
    <p:sldId id="366" r:id="rId23"/>
    <p:sldId id="367" r:id="rId24"/>
    <p:sldId id="344" r:id="rId25"/>
    <p:sldId id="349" r:id="rId26"/>
    <p:sldId id="345" r:id="rId27"/>
    <p:sldId id="401" r:id="rId28"/>
    <p:sldId id="402" r:id="rId29"/>
    <p:sldId id="346" r:id="rId30"/>
    <p:sldId id="350" r:id="rId31"/>
    <p:sldId id="368" r:id="rId32"/>
    <p:sldId id="403" r:id="rId33"/>
    <p:sldId id="369" r:id="rId34"/>
    <p:sldId id="343" r:id="rId35"/>
    <p:sldId id="351" r:id="rId36"/>
    <p:sldId id="348" r:id="rId37"/>
    <p:sldId id="393" r:id="rId38"/>
    <p:sldId id="352" r:id="rId39"/>
    <p:sldId id="365" r:id="rId40"/>
    <p:sldId id="375" r:id="rId41"/>
    <p:sldId id="370" r:id="rId42"/>
    <p:sldId id="371" r:id="rId43"/>
    <p:sldId id="372" r:id="rId44"/>
    <p:sldId id="373" r:id="rId45"/>
    <p:sldId id="394" r:id="rId46"/>
    <p:sldId id="395" r:id="rId47"/>
    <p:sldId id="355" r:id="rId48"/>
    <p:sldId id="376" r:id="rId49"/>
    <p:sldId id="357" r:id="rId50"/>
    <p:sldId id="361" r:id="rId51"/>
    <p:sldId id="377" r:id="rId52"/>
    <p:sldId id="379" r:id="rId53"/>
    <p:sldId id="381" r:id="rId54"/>
    <p:sldId id="383" r:id="rId55"/>
    <p:sldId id="385" r:id="rId56"/>
    <p:sldId id="378" r:id="rId57"/>
    <p:sldId id="380" r:id="rId58"/>
    <p:sldId id="382" r:id="rId59"/>
    <p:sldId id="384" r:id="rId60"/>
    <p:sldId id="386" r:id="rId61"/>
    <p:sldId id="396" r:id="rId62"/>
    <p:sldId id="397" r:id="rId63"/>
    <p:sldId id="387" r:id="rId64"/>
    <p:sldId id="388" r:id="rId65"/>
    <p:sldId id="358" r:id="rId66"/>
    <p:sldId id="389" r:id="rId67"/>
    <p:sldId id="390" r:id="rId68"/>
    <p:sldId id="391" r:id="rId69"/>
    <p:sldId id="392" r:id="rId70"/>
    <p:sldId id="398" r:id="rId71"/>
    <p:sldId id="399" r:id="rId72"/>
    <p:sldId id="404" r:id="rId73"/>
    <p:sldId id="32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5"/>
    <p:restoredTop sz="70887"/>
  </p:normalViewPr>
  <p:slideViewPr>
    <p:cSldViewPr snapToGrid="0">
      <p:cViewPr varScale="1">
        <p:scale>
          <a:sx n="84" d="100"/>
          <a:sy n="84" d="100"/>
        </p:scale>
        <p:origin x="1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7FE34-900D-B848-AEFA-FD96D17A7FDC}" type="datetimeFigureOut">
              <a:rPr lang="en-US" smtClean="0"/>
              <a:t>8/6/24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643B2F-694B-EB46-B961-6F87193FA3D1}" type="slidenum">
              <a:rPr lang="en-US" smtClean="0"/>
              <a:t>‹#›</a:t>
            </a:fld>
            <a:endParaRPr lang="en-US"/>
          </a:p>
        </p:txBody>
      </p:sp>
    </p:spTree>
    <p:extLst>
      <p:ext uri="{BB962C8B-B14F-4D97-AF65-F5344CB8AC3E}">
        <p14:creationId xmlns:p14="http://schemas.microsoft.com/office/powerpoint/2010/main" val="3185663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1</a:t>
            </a:fld>
            <a:endParaRPr lang="en-US"/>
          </a:p>
        </p:txBody>
      </p:sp>
    </p:spTree>
    <p:extLst>
      <p:ext uri="{BB962C8B-B14F-4D97-AF65-F5344CB8AC3E}">
        <p14:creationId xmlns:p14="http://schemas.microsoft.com/office/powerpoint/2010/main" val="3010296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11</a:t>
            </a:fld>
            <a:endParaRPr lang="en-US"/>
          </a:p>
        </p:txBody>
      </p:sp>
    </p:spTree>
    <p:extLst>
      <p:ext uri="{BB962C8B-B14F-4D97-AF65-F5344CB8AC3E}">
        <p14:creationId xmlns:p14="http://schemas.microsoft.com/office/powerpoint/2010/main" val="40432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12</a:t>
            </a:fld>
            <a:endParaRPr lang="en-US"/>
          </a:p>
        </p:txBody>
      </p:sp>
    </p:spTree>
    <p:extLst>
      <p:ext uri="{BB962C8B-B14F-4D97-AF65-F5344CB8AC3E}">
        <p14:creationId xmlns:p14="http://schemas.microsoft.com/office/powerpoint/2010/main" val="4053105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13</a:t>
            </a:fld>
            <a:endParaRPr lang="en-US"/>
          </a:p>
        </p:txBody>
      </p:sp>
    </p:spTree>
    <p:extLst>
      <p:ext uri="{BB962C8B-B14F-4D97-AF65-F5344CB8AC3E}">
        <p14:creationId xmlns:p14="http://schemas.microsoft.com/office/powerpoint/2010/main" val="2933798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14</a:t>
            </a:fld>
            <a:endParaRPr lang="en-US"/>
          </a:p>
        </p:txBody>
      </p:sp>
    </p:spTree>
    <p:extLst>
      <p:ext uri="{BB962C8B-B14F-4D97-AF65-F5344CB8AC3E}">
        <p14:creationId xmlns:p14="http://schemas.microsoft.com/office/powerpoint/2010/main" val="409060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15</a:t>
            </a:fld>
            <a:endParaRPr lang="en-US"/>
          </a:p>
        </p:txBody>
      </p:sp>
    </p:spTree>
    <p:extLst>
      <p:ext uri="{BB962C8B-B14F-4D97-AF65-F5344CB8AC3E}">
        <p14:creationId xmlns:p14="http://schemas.microsoft.com/office/powerpoint/2010/main" val="1525112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16</a:t>
            </a:fld>
            <a:endParaRPr lang="en-US"/>
          </a:p>
        </p:txBody>
      </p:sp>
    </p:spTree>
    <p:extLst>
      <p:ext uri="{BB962C8B-B14F-4D97-AF65-F5344CB8AC3E}">
        <p14:creationId xmlns:p14="http://schemas.microsoft.com/office/powerpoint/2010/main" val="2922532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20</a:t>
            </a:fld>
            <a:endParaRPr lang="en-US"/>
          </a:p>
        </p:txBody>
      </p:sp>
    </p:spTree>
    <p:extLst>
      <p:ext uri="{BB962C8B-B14F-4D97-AF65-F5344CB8AC3E}">
        <p14:creationId xmlns:p14="http://schemas.microsoft.com/office/powerpoint/2010/main" val="1426416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25</a:t>
            </a:fld>
            <a:endParaRPr lang="en-US"/>
          </a:p>
        </p:txBody>
      </p:sp>
    </p:spTree>
    <p:extLst>
      <p:ext uri="{BB962C8B-B14F-4D97-AF65-F5344CB8AC3E}">
        <p14:creationId xmlns:p14="http://schemas.microsoft.com/office/powerpoint/2010/main" val="1995575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26</a:t>
            </a:fld>
            <a:endParaRPr lang="en-US"/>
          </a:p>
        </p:txBody>
      </p:sp>
    </p:spTree>
    <p:extLst>
      <p:ext uri="{BB962C8B-B14F-4D97-AF65-F5344CB8AC3E}">
        <p14:creationId xmlns:p14="http://schemas.microsoft.com/office/powerpoint/2010/main" val="1586622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30</a:t>
            </a:fld>
            <a:endParaRPr lang="en-US"/>
          </a:p>
        </p:txBody>
      </p:sp>
    </p:spTree>
    <p:extLst>
      <p:ext uri="{BB962C8B-B14F-4D97-AF65-F5344CB8AC3E}">
        <p14:creationId xmlns:p14="http://schemas.microsoft.com/office/powerpoint/2010/main" val="2932278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2</a:t>
            </a:fld>
            <a:endParaRPr lang="en-US"/>
          </a:p>
        </p:txBody>
      </p:sp>
    </p:spTree>
    <p:extLst>
      <p:ext uri="{BB962C8B-B14F-4D97-AF65-F5344CB8AC3E}">
        <p14:creationId xmlns:p14="http://schemas.microsoft.com/office/powerpoint/2010/main" val="2036338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31</a:t>
            </a:fld>
            <a:endParaRPr lang="en-US"/>
          </a:p>
        </p:txBody>
      </p:sp>
    </p:spTree>
    <p:extLst>
      <p:ext uri="{BB962C8B-B14F-4D97-AF65-F5344CB8AC3E}">
        <p14:creationId xmlns:p14="http://schemas.microsoft.com/office/powerpoint/2010/main" val="3580274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32</a:t>
            </a:fld>
            <a:endParaRPr lang="en-US"/>
          </a:p>
        </p:txBody>
      </p:sp>
    </p:spTree>
    <p:extLst>
      <p:ext uri="{BB962C8B-B14F-4D97-AF65-F5344CB8AC3E}">
        <p14:creationId xmlns:p14="http://schemas.microsoft.com/office/powerpoint/2010/main" val="412458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35</a:t>
            </a:fld>
            <a:endParaRPr lang="en-US"/>
          </a:p>
        </p:txBody>
      </p:sp>
    </p:spTree>
    <p:extLst>
      <p:ext uri="{BB962C8B-B14F-4D97-AF65-F5344CB8AC3E}">
        <p14:creationId xmlns:p14="http://schemas.microsoft.com/office/powerpoint/2010/main" val="4212126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36</a:t>
            </a:fld>
            <a:endParaRPr lang="en-US"/>
          </a:p>
        </p:txBody>
      </p:sp>
    </p:spTree>
    <p:extLst>
      <p:ext uri="{BB962C8B-B14F-4D97-AF65-F5344CB8AC3E}">
        <p14:creationId xmlns:p14="http://schemas.microsoft.com/office/powerpoint/2010/main" val="2292963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39</a:t>
            </a:fld>
            <a:endParaRPr lang="en-US"/>
          </a:p>
        </p:txBody>
      </p:sp>
    </p:spTree>
    <p:extLst>
      <p:ext uri="{BB962C8B-B14F-4D97-AF65-F5344CB8AC3E}">
        <p14:creationId xmlns:p14="http://schemas.microsoft.com/office/powerpoint/2010/main" val="829870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D0D0D"/>
              </a:solidFill>
              <a:latin typeface="Helvetica Neue" panose="02000503000000020004" pitchFamily="2" charset="0"/>
              <a:ea typeface="Helvetica Neue" panose="02000503000000020004" pitchFamily="2" charset="0"/>
              <a:cs typeface="Helvetica Neue" panose="02000503000000020004" pitchFamily="2" charset="0"/>
            </a:endParaRPr>
          </a:p>
          <a:p>
            <a:pPr algn="l"/>
            <a:b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br>
            <a:b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br>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40</a:t>
            </a:fld>
            <a:endParaRPr lang="en-US"/>
          </a:p>
        </p:txBody>
      </p:sp>
    </p:spTree>
    <p:extLst>
      <p:ext uri="{BB962C8B-B14F-4D97-AF65-F5344CB8AC3E}">
        <p14:creationId xmlns:p14="http://schemas.microsoft.com/office/powerpoint/2010/main" val="4156934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6D643B2F-694B-EB46-B961-6F87193FA3D1}" type="slidenum">
              <a:rPr lang="en-US" smtClean="0"/>
              <a:t>41</a:t>
            </a:fld>
            <a:endParaRPr lang="en-US"/>
          </a:p>
        </p:txBody>
      </p:sp>
    </p:spTree>
    <p:extLst>
      <p:ext uri="{BB962C8B-B14F-4D97-AF65-F5344CB8AC3E}">
        <p14:creationId xmlns:p14="http://schemas.microsoft.com/office/powerpoint/2010/main" val="604287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gn="l"/>
            <a:endPar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42</a:t>
            </a:fld>
            <a:endParaRPr lang="en-US"/>
          </a:p>
        </p:txBody>
      </p:sp>
    </p:spTree>
    <p:extLst>
      <p:ext uri="{BB962C8B-B14F-4D97-AF65-F5344CB8AC3E}">
        <p14:creationId xmlns:p14="http://schemas.microsoft.com/office/powerpoint/2010/main" val="3171627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gn="l"/>
            <a:endPar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6D643B2F-694B-EB46-B961-6F87193FA3D1}" type="slidenum">
              <a:rPr lang="en-US" smtClean="0"/>
              <a:t>43</a:t>
            </a:fld>
            <a:endParaRPr lang="en-US"/>
          </a:p>
        </p:txBody>
      </p:sp>
    </p:spTree>
    <p:extLst>
      <p:ext uri="{BB962C8B-B14F-4D97-AF65-F5344CB8AC3E}">
        <p14:creationId xmlns:p14="http://schemas.microsoft.com/office/powerpoint/2010/main" val="723289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44</a:t>
            </a:fld>
            <a:endParaRPr lang="en-US"/>
          </a:p>
        </p:txBody>
      </p:sp>
    </p:spTree>
    <p:extLst>
      <p:ext uri="{BB962C8B-B14F-4D97-AF65-F5344CB8AC3E}">
        <p14:creationId xmlns:p14="http://schemas.microsoft.com/office/powerpoint/2010/main" val="2089327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3</a:t>
            </a:fld>
            <a:endParaRPr lang="en-US"/>
          </a:p>
        </p:txBody>
      </p:sp>
    </p:spTree>
    <p:extLst>
      <p:ext uri="{BB962C8B-B14F-4D97-AF65-F5344CB8AC3E}">
        <p14:creationId xmlns:p14="http://schemas.microsoft.com/office/powerpoint/2010/main" val="2050011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for it</a:t>
            </a:r>
          </a:p>
        </p:txBody>
      </p:sp>
      <p:sp>
        <p:nvSpPr>
          <p:cNvPr id="4" name="Slide Number Placeholder 3"/>
          <p:cNvSpPr>
            <a:spLocks noGrp="1"/>
          </p:cNvSpPr>
          <p:nvPr>
            <p:ph type="sldNum" sz="quarter" idx="5"/>
          </p:nvPr>
        </p:nvSpPr>
        <p:spPr/>
        <p:txBody>
          <a:bodyPr/>
          <a:lstStyle/>
          <a:p>
            <a:fld id="{6D643B2F-694B-EB46-B961-6F87193FA3D1}" type="slidenum">
              <a:rPr lang="en-US" smtClean="0"/>
              <a:t>50</a:t>
            </a:fld>
            <a:endParaRPr lang="en-US"/>
          </a:p>
        </p:txBody>
      </p:sp>
    </p:spTree>
    <p:extLst>
      <p:ext uri="{BB962C8B-B14F-4D97-AF65-F5344CB8AC3E}">
        <p14:creationId xmlns:p14="http://schemas.microsoft.com/office/powerpoint/2010/main" val="1723424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51</a:t>
            </a:fld>
            <a:endParaRPr lang="en-US"/>
          </a:p>
        </p:txBody>
      </p:sp>
    </p:spTree>
    <p:extLst>
      <p:ext uri="{BB962C8B-B14F-4D97-AF65-F5344CB8AC3E}">
        <p14:creationId xmlns:p14="http://schemas.microsoft.com/office/powerpoint/2010/main" val="2045432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52</a:t>
            </a:fld>
            <a:endParaRPr lang="en-US"/>
          </a:p>
        </p:txBody>
      </p:sp>
    </p:spTree>
    <p:extLst>
      <p:ext uri="{BB962C8B-B14F-4D97-AF65-F5344CB8AC3E}">
        <p14:creationId xmlns:p14="http://schemas.microsoft.com/office/powerpoint/2010/main" val="2348223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53</a:t>
            </a:fld>
            <a:endParaRPr lang="en-US"/>
          </a:p>
        </p:txBody>
      </p:sp>
    </p:spTree>
    <p:extLst>
      <p:ext uri="{BB962C8B-B14F-4D97-AF65-F5344CB8AC3E}">
        <p14:creationId xmlns:p14="http://schemas.microsoft.com/office/powerpoint/2010/main" val="1376320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54</a:t>
            </a:fld>
            <a:endParaRPr lang="en-US"/>
          </a:p>
        </p:txBody>
      </p:sp>
    </p:spTree>
    <p:extLst>
      <p:ext uri="{BB962C8B-B14F-4D97-AF65-F5344CB8AC3E}">
        <p14:creationId xmlns:p14="http://schemas.microsoft.com/office/powerpoint/2010/main" val="1695361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endPar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55</a:t>
            </a:fld>
            <a:endParaRPr lang="en-US"/>
          </a:p>
        </p:txBody>
      </p:sp>
    </p:spTree>
    <p:extLst>
      <p:ext uri="{BB962C8B-B14F-4D97-AF65-F5344CB8AC3E}">
        <p14:creationId xmlns:p14="http://schemas.microsoft.com/office/powerpoint/2010/main" val="2952751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56</a:t>
            </a:fld>
            <a:endParaRPr lang="en-US"/>
          </a:p>
        </p:txBody>
      </p:sp>
    </p:spTree>
    <p:extLst>
      <p:ext uri="{BB962C8B-B14F-4D97-AF65-F5344CB8AC3E}">
        <p14:creationId xmlns:p14="http://schemas.microsoft.com/office/powerpoint/2010/main" val="3684051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57</a:t>
            </a:fld>
            <a:endParaRPr lang="en-US"/>
          </a:p>
        </p:txBody>
      </p:sp>
    </p:spTree>
    <p:extLst>
      <p:ext uri="{BB962C8B-B14F-4D97-AF65-F5344CB8AC3E}">
        <p14:creationId xmlns:p14="http://schemas.microsoft.com/office/powerpoint/2010/main" val="3973659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58</a:t>
            </a:fld>
            <a:endParaRPr lang="en-US"/>
          </a:p>
        </p:txBody>
      </p:sp>
    </p:spTree>
    <p:extLst>
      <p:ext uri="{BB962C8B-B14F-4D97-AF65-F5344CB8AC3E}">
        <p14:creationId xmlns:p14="http://schemas.microsoft.com/office/powerpoint/2010/main" val="2805648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59</a:t>
            </a:fld>
            <a:endParaRPr lang="en-US"/>
          </a:p>
        </p:txBody>
      </p:sp>
    </p:spTree>
    <p:extLst>
      <p:ext uri="{BB962C8B-B14F-4D97-AF65-F5344CB8AC3E}">
        <p14:creationId xmlns:p14="http://schemas.microsoft.com/office/powerpoint/2010/main" val="284139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4</a:t>
            </a:fld>
            <a:endParaRPr lang="en-US"/>
          </a:p>
        </p:txBody>
      </p:sp>
    </p:spTree>
    <p:extLst>
      <p:ext uri="{BB962C8B-B14F-4D97-AF65-F5344CB8AC3E}">
        <p14:creationId xmlns:p14="http://schemas.microsoft.com/office/powerpoint/2010/main" val="3177798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60</a:t>
            </a:fld>
            <a:endParaRPr lang="en-US"/>
          </a:p>
        </p:txBody>
      </p:sp>
    </p:spTree>
    <p:extLst>
      <p:ext uri="{BB962C8B-B14F-4D97-AF65-F5344CB8AC3E}">
        <p14:creationId xmlns:p14="http://schemas.microsoft.com/office/powerpoint/2010/main" val="4229922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66</a:t>
            </a:fld>
            <a:endParaRPr lang="en-US"/>
          </a:p>
        </p:txBody>
      </p:sp>
    </p:spTree>
    <p:extLst>
      <p:ext uri="{BB962C8B-B14F-4D97-AF65-F5344CB8AC3E}">
        <p14:creationId xmlns:p14="http://schemas.microsoft.com/office/powerpoint/2010/main" val="2410331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67</a:t>
            </a:fld>
            <a:endParaRPr lang="en-US"/>
          </a:p>
        </p:txBody>
      </p:sp>
    </p:spTree>
    <p:extLst>
      <p:ext uri="{BB962C8B-B14F-4D97-AF65-F5344CB8AC3E}">
        <p14:creationId xmlns:p14="http://schemas.microsoft.com/office/powerpoint/2010/main" val="3057496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68</a:t>
            </a:fld>
            <a:endParaRPr lang="en-US"/>
          </a:p>
        </p:txBody>
      </p:sp>
    </p:spTree>
    <p:extLst>
      <p:ext uri="{BB962C8B-B14F-4D97-AF65-F5344CB8AC3E}">
        <p14:creationId xmlns:p14="http://schemas.microsoft.com/office/powerpoint/2010/main" val="927415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72</a:t>
            </a:fld>
            <a:endParaRPr lang="en-US"/>
          </a:p>
        </p:txBody>
      </p:sp>
    </p:spTree>
    <p:extLst>
      <p:ext uri="{BB962C8B-B14F-4D97-AF65-F5344CB8AC3E}">
        <p14:creationId xmlns:p14="http://schemas.microsoft.com/office/powerpoint/2010/main" val="1518067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73</a:t>
            </a:fld>
            <a:endParaRPr lang="en-US"/>
          </a:p>
        </p:txBody>
      </p:sp>
    </p:spTree>
    <p:extLst>
      <p:ext uri="{BB962C8B-B14F-4D97-AF65-F5344CB8AC3E}">
        <p14:creationId xmlns:p14="http://schemas.microsoft.com/office/powerpoint/2010/main" val="3073884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5</a:t>
            </a:fld>
            <a:endParaRPr lang="en-US"/>
          </a:p>
        </p:txBody>
      </p:sp>
    </p:spTree>
    <p:extLst>
      <p:ext uri="{BB962C8B-B14F-4D97-AF65-F5344CB8AC3E}">
        <p14:creationId xmlns:p14="http://schemas.microsoft.com/office/powerpoint/2010/main" val="106977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6</a:t>
            </a:fld>
            <a:endParaRPr lang="en-US"/>
          </a:p>
        </p:txBody>
      </p:sp>
    </p:spTree>
    <p:extLst>
      <p:ext uri="{BB962C8B-B14F-4D97-AF65-F5344CB8AC3E}">
        <p14:creationId xmlns:p14="http://schemas.microsoft.com/office/powerpoint/2010/main" val="2331748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8</a:t>
            </a:fld>
            <a:endParaRPr lang="en-US"/>
          </a:p>
        </p:txBody>
      </p:sp>
    </p:spTree>
    <p:extLst>
      <p:ext uri="{BB962C8B-B14F-4D97-AF65-F5344CB8AC3E}">
        <p14:creationId xmlns:p14="http://schemas.microsoft.com/office/powerpoint/2010/main" val="414080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9</a:t>
            </a:fld>
            <a:endParaRPr lang="en-US"/>
          </a:p>
        </p:txBody>
      </p:sp>
    </p:spTree>
    <p:extLst>
      <p:ext uri="{BB962C8B-B14F-4D97-AF65-F5344CB8AC3E}">
        <p14:creationId xmlns:p14="http://schemas.microsoft.com/office/powerpoint/2010/main" val="383139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43B2F-694B-EB46-B961-6F87193FA3D1}" type="slidenum">
              <a:rPr lang="en-US" smtClean="0"/>
              <a:t>10</a:t>
            </a:fld>
            <a:endParaRPr lang="en-US"/>
          </a:p>
        </p:txBody>
      </p:sp>
    </p:spTree>
    <p:extLst>
      <p:ext uri="{BB962C8B-B14F-4D97-AF65-F5344CB8AC3E}">
        <p14:creationId xmlns:p14="http://schemas.microsoft.com/office/powerpoint/2010/main" val="1592337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97651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2539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8850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163197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26258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25395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54430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8201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8483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23936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99A8DD2-C443-44AD-85B3-4CE72B962C5F}" type="datetimeFigureOut">
              <a:rPr lang="en-US" smtClean="0"/>
              <a:t>8/6/24</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021916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8/6/24</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79577381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nsideairbnb.com/get-the-dat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40" name="Rectangle 39">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7" name="Picture 16" descr="A city with a tall tower&#10;&#10;Description automatically generated">
            <a:extLst>
              <a:ext uri="{FF2B5EF4-FFF2-40B4-BE49-F238E27FC236}">
                <a16:creationId xmlns:a16="http://schemas.microsoft.com/office/drawing/2014/main" id="{852D3A36-E6A7-725E-73BC-F68FCC5B5EDD}"/>
              </a:ext>
            </a:extLst>
          </p:cNvPr>
          <p:cNvPicPr>
            <a:picLocks noChangeAspect="1"/>
          </p:cNvPicPr>
          <p:nvPr/>
        </p:nvPicPr>
        <p:blipFill rotWithShape="1">
          <a:blip r:embed="rId3"/>
          <a:srcRect l="4080" r="14039"/>
          <a:stretch/>
        </p:blipFill>
        <p:spPr>
          <a:xfrm>
            <a:off x="-1" y="544068"/>
            <a:ext cx="12191999" cy="5769864"/>
          </a:xfrm>
          <a:prstGeom prst="rect">
            <a:avLst/>
          </a:prstGeom>
        </p:spPr>
      </p:pic>
      <p:sp>
        <p:nvSpPr>
          <p:cNvPr id="2" name="TextBox 1">
            <a:extLst>
              <a:ext uri="{FF2B5EF4-FFF2-40B4-BE49-F238E27FC236}">
                <a16:creationId xmlns:a16="http://schemas.microsoft.com/office/drawing/2014/main" id="{FAA79CDF-71F6-1402-8B57-E6E72BFE7BC2}"/>
              </a:ext>
            </a:extLst>
          </p:cNvPr>
          <p:cNvSpPr txBox="1"/>
          <p:nvPr/>
        </p:nvSpPr>
        <p:spPr>
          <a:xfrm>
            <a:off x="8784771" y="4620986"/>
            <a:ext cx="2484270" cy="646331"/>
          </a:xfrm>
          <a:prstGeom prst="rect">
            <a:avLst/>
          </a:prstGeom>
          <a:noFill/>
        </p:spPr>
        <p:txBody>
          <a:bodyPr wrap="none" rtlCol="0">
            <a:spAutoFit/>
          </a:bodyPr>
          <a:lstStyle/>
          <a:p>
            <a:r>
              <a:rPr lang="en-US" dirty="0">
                <a:solidFill>
                  <a:srgbClr val="FFFF00"/>
                </a:solidFill>
              </a:rPr>
              <a:t>By </a:t>
            </a:r>
          </a:p>
          <a:p>
            <a:r>
              <a:rPr lang="en-US" dirty="0">
                <a:solidFill>
                  <a:srgbClr val="FFFF00"/>
                </a:solidFill>
              </a:rPr>
              <a:t>Sai Rohini Godavarthi</a:t>
            </a:r>
          </a:p>
        </p:txBody>
      </p:sp>
    </p:spTree>
    <p:extLst>
      <p:ext uri="{BB962C8B-B14F-4D97-AF65-F5344CB8AC3E}">
        <p14:creationId xmlns:p14="http://schemas.microsoft.com/office/powerpoint/2010/main" val="1276693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B8742-218B-E056-3DBF-C53E4AA93134}"/>
              </a:ext>
            </a:extLst>
          </p:cNvPr>
          <p:cNvSpPr>
            <a:spLocks noGrp="1"/>
          </p:cNvSpPr>
          <p:nvPr>
            <p:ph type="title"/>
          </p:nvPr>
        </p:nvSpPr>
        <p:spPr>
          <a:xfrm>
            <a:off x="737976" y="360218"/>
            <a:ext cx="10664315" cy="789709"/>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Dropping/Filling the columns</a:t>
            </a:r>
          </a:p>
        </p:txBody>
      </p:sp>
      <p:pic>
        <p:nvPicPr>
          <p:cNvPr id="5" name="Picture 4">
            <a:extLst>
              <a:ext uri="{FF2B5EF4-FFF2-40B4-BE49-F238E27FC236}">
                <a16:creationId xmlns:a16="http://schemas.microsoft.com/office/drawing/2014/main" id="{59CD62FA-8DC0-518E-0D38-85F307142CFF}"/>
              </a:ext>
            </a:extLst>
          </p:cNvPr>
          <p:cNvPicPr>
            <a:picLocks noChangeAspect="1"/>
          </p:cNvPicPr>
          <p:nvPr/>
        </p:nvPicPr>
        <p:blipFill>
          <a:blip r:embed="rId3"/>
          <a:stretch>
            <a:fillRect/>
          </a:stretch>
        </p:blipFill>
        <p:spPr>
          <a:xfrm>
            <a:off x="2253459" y="1411971"/>
            <a:ext cx="7003752" cy="5122309"/>
          </a:xfrm>
          <a:prstGeom prst="rect">
            <a:avLst/>
          </a:prstGeom>
        </p:spPr>
      </p:pic>
    </p:spTree>
    <p:extLst>
      <p:ext uri="{BB962C8B-B14F-4D97-AF65-F5344CB8AC3E}">
        <p14:creationId xmlns:p14="http://schemas.microsoft.com/office/powerpoint/2010/main" val="3332443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FE9C-B50D-3F1C-E71C-45E6082298BC}"/>
              </a:ext>
            </a:extLst>
          </p:cNvPr>
          <p:cNvSpPr>
            <a:spLocks noGrp="1"/>
          </p:cNvSpPr>
          <p:nvPr>
            <p:ph type="title"/>
          </p:nvPr>
        </p:nvSpPr>
        <p:spPr>
          <a:xfrm>
            <a:off x="612648" y="548640"/>
            <a:ext cx="10653578" cy="648789"/>
          </a:xfrm>
        </p:spPr>
        <p:txBody>
          <a:bodyPr>
            <a:normAutofit/>
          </a:bodyPr>
          <a:lstStyle/>
          <a:p>
            <a:r>
              <a:rPr lang="en-US" sz="2800" dirty="0"/>
              <a:t>                             Filling the NaN values</a:t>
            </a:r>
          </a:p>
        </p:txBody>
      </p:sp>
      <p:pic>
        <p:nvPicPr>
          <p:cNvPr id="4" name="Picture 3">
            <a:extLst>
              <a:ext uri="{FF2B5EF4-FFF2-40B4-BE49-F238E27FC236}">
                <a16:creationId xmlns:a16="http://schemas.microsoft.com/office/drawing/2014/main" id="{347BF3C2-BC7B-08E3-9EB6-DCBE1D99BA40}"/>
              </a:ext>
            </a:extLst>
          </p:cNvPr>
          <p:cNvPicPr>
            <a:picLocks noChangeAspect="1"/>
          </p:cNvPicPr>
          <p:nvPr/>
        </p:nvPicPr>
        <p:blipFill>
          <a:blip r:embed="rId3"/>
          <a:stretch>
            <a:fillRect/>
          </a:stretch>
        </p:blipFill>
        <p:spPr>
          <a:xfrm>
            <a:off x="1205664" y="1312721"/>
            <a:ext cx="8735644" cy="5277587"/>
          </a:xfrm>
          <a:prstGeom prst="rect">
            <a:avLst/>
          </a:prstGeom>
        </p:spPr>
      </p:pic>
    </p:spTree>
    <p:extLst>
      <p:ext uri="{BB962C8B-B14F-4D97-AF65-F5344CB8AC3E}">
        <p14:creationId xmlns:p14="http://schemas.microsoft.com/office/powerpoint/2010/main" val="3336276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4C3F5-26C3-2EFD-700C-43521F3C5095}"/>
              </a:ext>
            </a:extLst>
          </p:cNvPr>
          <p:cNvSpPr>
            <a:spLocks noGrp="1"/>
          </p:cNvSpPr>
          <p:nvPr>
            <p:ph type="title"/>
          </p:nvPr>
        </p:nvSpPr>
        <p:spPr>
          <a:xfrm>
            <a:off x="737976" y="207819"/>
            <a:ext cx="11135369" cy="720638"/>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Neighbourhoods.CSV</a:t>
            </a:r>
          </a:p>
        </p:txBody>
      </p:sp>
      <p:pic>
        <p:nvPicPr>
          <p:cNvPr id="4" name="Picture 3" descr="A screenshot of a computer&#10;&#10;Description automatically generated">
            <a:extLst>
              <a:ext uri="{FF2B5EF4-FFF2-40B4-BE49-F238E27FC236}">
                <a16:creationId xmlns:a16="http://schemas.microsoft.com/office/drawing/2014/main" id="{EBD5D4F2-66BE-D340-3F13-1A4520EE3764}"/>
              </a:ext>
            </a:extLst>
          </p:cNvPr>
          <p:cNvPicPr>
            <a:picLocks noChangeAspect="1"/>
          </p:cNvPicPr>
          <p:nvPr/>
        </p:nvPicPr>
        <p:blipFill>
          <a:blip r:embed="rId3"/>
          <a:stretch>
            <a:fillRect/>
          </a:stretch>
        </p:blipFill>
        <p:spPr>
          <a:xfrm>
            <a:off x="4647998" y="1414181"/>
            <a:ext cx="3581602" cy="4983610"/>
          </a:xfrm>
          <a:prstGeom prst="rect">
            <a:avLst/>
          </a:prstGeom>
        </p:spPr>
      </p:pic>
    </p:spTree>
    <p:extLst>
      <p:ext uri="{BB962C8B-B14F-4D97-AF65-F5344CB8AC3E}">
        <p14:creationId xmlns:p14="http://schemas.microsoft.com/office/powerpoint/2010/main" val="531179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A2735C7-5144-B406-7BFC-F95CA33CC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93B2B-E3BA-FB17-6290-5CD2B452C404}"/>
              </a:ext>
            </a:extLst>
          </p:cNvPr>
          <p:cNvSpPr>
            <a:spLocks noGrp="1"/>
          </p:cNvSpPr>
          <p:nvPr>
            <p:ph type="title"/>
          </p:nvPr>
        </p:nvSpPr>
        <p:spPr>
          <a:xfrm>
            <a:off x="1742209" y="180109"/>
            <a:ext cx="8728364" cy="817418"/>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Checking the Missing Values in df2</a:t>
            </a:r>
          </a:p>
        </p:txBody>
      </p:sp>
      <p:pic>
        <p:nvPicPr>
          <p:cNvPr id="8" name="Picture 7">
            <a:extLst>
              <a:ext uri="{FF2B5EF4-FFF2-40B4-BE49-F238E27FC236}">
                <a16:creationId xmlns:a16="http://schemas.microsoft.com/office/drawing/2014/main" id="{3D51AC0A-D42A-6297-21CB-EF84E96AC403}"/>
              </a:ext>
            </a:extLst>
          </p:cNvPr>
          <p:cNvPicPr>
            <a:picLocks noChangeAspect="1"/>
          </p:cNvPicPr>
          <p:nvPr/>
        </p:nvPicPr>
        <p:blipFill>
          <a:blip r:embed="rId3"/>
          <a:stretch>
            <a:fillRect/>
          </a:stretch>
        </p:blipFill>
        <p:spPr>
          <a:xfrm>
            <a:off x="3221370" y="1929145"/>
            <a:ext cx="5420529" cy="2999710"/>
          </a:xfrm>
          <a:prstGeom prst="rect">
            <a:avLst/>
          </a:prstGeom>
        </p:spPr>
      </p:pic>
    </p:spTree>
    <p:extLst>
      <p:ext uri="{BB962C8B-B14F-4D97-AF65-F5344CB8AC3E}">
        <p14:creationId xmlns:p14="http://schemas.microsoft.com/office/powerpoint/2010/main" val="503024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4D27876-614E-CCD5-5142-A650DBF0B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D6BA2-86AF-714B-F35F-54BE8195D9DA}"/>
              </a:ext>
            </a:extLst>
          </p:cNvPr>
          <p:cNvSpPr>
            <a:spLocks noGrp="1"/>
          </p:cNvSpPr>
          <p:nvPr>
            <p:ph type="title"/>
          </p:nvPr>
        </p:nvSpPr>
        <p:spPr>
          <a:xfrm>
            <a:off x="1238491" y="207818"/>
            <a:ext cx="9055436" cy="1233055"/>
          </a:xfrm>
        </p:spPr>
        <p:txBody>
          <a:bodyPr vert="horz" lIns="91440" tIns="45720" rIns="91440" bIns="45720" rtlCol="0" anchor="b">
            <a:noAutofit/>
          </a:bodyPr>
          <a:lstStyle/>
          <a:p>
            <a:pPr algn="ctr"/>
            <a:r>
              <a:rPr lang="en-US" sz="32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REVIEWS.CSV</a:t>
            </a:r>
            <a:br>
              <a:rPr lang="en-US" sz="320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br>
            <a:endParaRPr lang="en-US" sz="3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7" name="Picture 6">
            <a:extLst>
              <a:ext uri="{FF2B5EF4-FFF2-40B4-BE49-F238E27FC236}">
                <a16:creationId xmlns:a16="http://schemas.microsoft.com/office/drawing/2014/main" id="{A14F6AD6-C9C6-0BB1-B2CE-23374634BF19}"/>
              </a:ext>
            </a:extLst>
          </p:cNvPr>
          <p:cNvPicPr>
            <a:picLocks noChangeAspect="1"/>
          </p:cNvPicPr>
          <p:nvPr/>
        </p:nvPicPr>
        <p:blipFill>
          <a:blip r:embed="rId3"/>
          <a:stretch>
            <a:fillRect/>
          </a:stretch>
        </p:blipFill>
        <p:spPr>
          <a:xfrm>
            <a:off x="4387916" y="1184342"/>
            <a:ext cx="2756585" cy="5055647"/>
          </a:xfrm>
          <a:prstGeom prst="rect">
            <a:avLst/>
          </a:prstGeom>
        </p:spPr>
      </p:pic>
    </p:spTree>
    <p:extLst>
      <p:ext uri="{BB962C8B-B14F-4D97-AF65-F5344CB8AC3E}">
        <p14:creationId xmlns:p14="http://schemas.microsoft.com/office/powerpoint/2010/main" val="525062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B3BFE-A65F-67A1-6073-815128124256}"/>
              </a:ext>
            </a:extLst>
          </p:cNvPr>
          <p:cNvSpPr>
            <a:spLocks noGrp="1"/>
          </p:cNvSpPr>
          <p:nvPr>
            <p:ph type="title"/>
          </p:nvPr>
        </p:nvSpPr>
        <p:spPr>
          <a:xfrm>
            <a:off x="1731821" y="235528"/>
            <a:ext cx="8728364" cy="692728"/>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Checking the Missing Values in df3</a:t>
            </a:r>
          </a:p>
        </p:txBody>
      </p:sp>
      <p:pic>
        <p:nvPicPr>
          <p:cNvPr id="5" name="Picture 4">
            <a:extLst>
              <a:ext uri="{FF2B5EF4-FFF2-40B4-BE49-F238E27FC236}">
                <a16:creationId xmlns:a16="http://schemas.microsoft.com/office/drawing/2014/main" id="{80CFC0E7-7249-A226-448E-412F6A7C714F}"/>
              </a:ext>
            </a:extLst>
          </p:cNvPr>
          <p:cNvPicPr>
            <a:picLocks noChangeAspect="1"/>
          </p:cNvPicPr>
          <p:nvPr/>
        </p:nvPicPr>
        <p:blipFill>
          <a:blip r:embed="rId3"/>
          <a:stretch>
            <a:fillRect/>
          </a:stretch>
        </p:blipFill>
        <p:spPr>
          <a:xfrm>
            <a:off x="3688550" y="1356720"/>
            <a:ext cx="4974378" cy="4303851"/>
          </a:xfrm>
          <a:prstGeom prst="rect">
            <a:avLst/>
          </a:prstGeom>
        </p:spPr>
      </p:pic>
    </p:spTree>
    <p:extLst>
      <p:ext uri="{BB962C8B-B14F-4D97-AF65-F5344CB8AC3E}">
        <p14:creationId xmlns:p14="http://schemas.microsoft.com/office/powerpoint/2010/main" val="18971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CE700A5-EB44-D5CA-B557-CF2C29EE6E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A878C-455E-1A54-4965-7804746F5852}"/>
              </a:ext>
            </a:extLst>
          </p:cNvPr>
          <p:cNvSpPr>
            <a:spLocks noGrp="1"/>
          </p:cNvSpPr>
          <p:nvPr>
            <p:ph type="title"/>
          </p:nvPr>
        </p:nvSpPr>
        <p:spPr>
          <a:xfrm>
            <a:off x="1742209" y="249383"/>
            <a:ext cx="8728364" cy="568036"/>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MERGING </a:t>
            </a:r>
          </a:p>
        </p:txBody>
      </p:sp>
      <p:pic>
        <p:nvPicPr>
          <p:cNvPr id="4" name="Picture 3">
            <a:extLst>
              <a:ext uri="{FF2B5EF4-FFF2-40B4-BE49-F238E27FC236}">
                <a16:creationId xmlns:a16="http://schemas.microsoft.com/office/drawing/2014/main" id="{708F0D8D-F15E-8E54-3D84-F4C22DD43AF1}"/>
              </a:ext>
            </a:extLst>
          </p:cNvPr>
          <p:cNvPicPr>
            <a:picLocks noChangeAspect="1"/>
          </p:cNvPicPr>
          <p:nvPr/>
        </p:nvPicPr>
        <p:blipFill>
          <a:blip r:embed="rId3"/>
          <a:stretch>
            <a:fillRect/>
          </a:stretch>
        </p:blipFill>
        <p:spPr>
          <a:xfrm>
            <a:off x="243841" y="892169"/>
            <a:ext cx="11948159" cy="5426815"/>
          </a:xfrm>
          <a:prstGeom prst="rect">
            <a:avLst/>
          </a:prstGeom>
        </p:spPr>
      </p:pic>
    </p:spTree>
    <p:extLst>
      <p:ext uri="{BB962C8B-B14F-4D97-AF65-F5344CB8AC3E}">
        <p14:creationId xmlns:p14="http://schemas.microsoft.com/office/powerpoint/2010/main" val="2539865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1566847-3F17-DACE-5029-293F8D78E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B2204B-7201-480A-077D-C2D10A46AA30}"/>
              </a:ext>
            </a:extLst>
          </p:cNvPr>
          <p:cNvSpPr>
            <a:spLocks noGrp="1"/>
          </p:cNvSpPr>
          <p:nvPr>
            <p:ph type="title"/>
          </p:nvPr>
        </p:nvSpPr>
        <p:spPr>
          <a:xfrm>
            <a:off x="1079978" y="360218"/>
            <a:ext cx="9532604" cy="886691"/>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Checking the missing values in df4</a:t>
            </a:r>
          </a:p>
        </p:txBody>
      </p:sp>
      <p:pic>
        <p:nvPicPr>
          <p:cNvPr id="5" name="Picture 4">
            <a:extLst>
              <a:ext uri="{FF2B5EF4-FFF2-40B4-BE49-F238E27FC236}">
                <a16:creationId xmlns:a16="http://schemas.microsoft.com/office/drawing/2014/main" id="{790B65FB-0595-3EA6-D89F-1E269DBD0B36}"/>
              </a:ext>
            </a:extLst>
          </p:cNvPr>
          <p:cNvPicPr>
            <a:picLocks noChangeAspect="1"/>
          </p:cNvPicPr>
          <p:nvPr/>
        </p:nvPicPr>
        <p:blipFill>
          <a:blip r:embed="rId2"/>
          <a:stretch>
            <a:fillRect/>
          </a:stretch>
        </p:blipFill>
        <p:spPr>
          <a:xfrm>
            <a:off x="1787498" y="1733211"/>
            <a:ext cx="4024813" cy="3883817"/>
          </a:xfrm>
          <a:prstGeom prst="rect">
            <a:avLst/>
          </a:prstGeom>
        </p:spPr>
      </p:pic>
      <p:pic>
        <p:nvPicPr>
          <p:cNvPr id="9" name="Picture 8">
            <a:extLst>
              <a:ext uri="{FF2B5EF4-FFF2-40B4-BE49-F238E27FC236}">
                <a16:creationId xmlns:a16="http://schemas.microsoft.com/office/drawing/2014/main" id="{5B859E2F-D7F6-9DD0-A9AA-7C715F9C339F}"/>
              </a:ext>
            </a:extLst>
          </p:cNvPr>
          <p:cNvPicPr>
            <a:picLocks noChangeAspect="1"/>
          </p:cNvPicPr>
          <p:nvPr/>
        </p:nvPicPr>
        <p:blipFill>
          <a:blip r:embed="rId3"/>
          <a:stretch>
            <a:fillRect/>
          </a:stretch>
        </p:blipFill>
        <p:spPr>
          <a:xfrm>
            <a:off x="6300991" y="1733211"/>
            <a:ext cx="3818874" cy="3744480"/>
          </a:xfrm>
          <a:prstGeom prst="rect">
            <a:avLst/>
          </a:prstGeom>
        </p:spPr>
      </p:pic>
    </p:spTree>
    <p:extLst>
      <p:ext uri="{BB962C8B-B14F-4D97-AF65-F5344CB8AC3E}">
        <p14:creationId xmlns:p14="http://schemas.microsoft.com/office/powerpoint/2010/main" val="3536494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4D02DC-86D0-86A9-4404-26B11AF64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6C9AF-A605-2B81-2218-D587960A7883}"/>
              </a:ext>
            </a:extLst>
          </p:cNvPr>
          <p:cNvSpPr>
            <a:spLocks noGrp="1"/>
          </p:cNvSpPr>
          <p:nvPr>
            <p:ph type="title"/>
          </p:nvPr>
        </p:nvSpPr>
        <p:spPr>
          <a:xfrm>
            <a:off x="2494392" y="1791147"/>
            <a:ext cx="7202862" cy="1952369"/>
          </a:xfrm>
        </p:spPr>
        <p:txBody>
          <a:bodyPr vert="horz" lIns="91440" tIns="45720" rIns="91440" bIns="45720" rtlCol="0" anchor="b">
            <a:normAutofit/>
          </a:bodyPr>
          <a:lstStyle/>
          <a:p>
            <a:pPr algn="ctr"/>
            <a:r>
              <a:rPr lang="en-US" sz="4000" dirty="0">
                <a:latin typeface="Helvetica Neue" panose="02000503000000020004" pitchFamily="2" charset="0"/>
                <a:ea typeface="Helvetica Neue" panose="02000503000000020004" pitchFamily="2" charset="0"/>
                <a:cs typeface="Helvetica Neue" panose="02000503000000020004" pitchFamily="2" charset="0"/>
              </a:rPr>
              <a:t>DESCRIPTIVE STATISTICS</a:t>
            </a:r>
          </a:p>
        </p:txBody>
      </p:sp>
    </p:spTree>
    <p:extLst>
      <p:ext uri="{BB962C8B-B14F-4D97-AF65-F5344CB8AC3E}">
        <p14:creationId xmlns:p14="http://schemas.microsoft.com/office/powerpoint/2010/main" val="4284716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6142AD-920A-07D2-265D-B54294D26B2C}"/>
              </a:ext>
            </a:extLst>
          </p:cNvPr>
          <p:cNvSpPr>
            <a:spLocks noGrp="1"/>
          </p:cNvSpPr>
          <p:nvPr>
            <p:ph type="title"/>
          </p:nvPr>
        </p:nvSpPr>
        <p:spPr>
          <a:xfrm>
            <a:off x="1952481" y="800783"/>
            <a:ext cx="8278891" cy="1323867"/>
          </a:xfrm>
        </p:spPr>
        <p:txBody>
          <a:bodyPr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 Statistics</a:t>
            </a:r>
          </a:p>
        </p:txBody>
      </p:sp>
      <p:sp>
        <p:nvSpPr>
          <p:cNvPr id="3" name="Content Placeholder 2">
            <a:extLst>
              <a:ext uri="{FF2B5EF4-FFF2-40B4-BE49-F238E27FC236}">
                <a16:creationId xmlns:a16="http://schemas.microsoft.com/office/drawing/2014/main" id="{4FD33199-767E-0E06-EEA9-998270834B93}"/>
              </a:ext>
            </a:extLst>
          </p:cNvPr>
          <p:cNvSpPr>
            <a:spLocks noGrp="1"/>
          </p:cNvSpPr>
          <p:nvPr>
            <p:ph idx="1"/>
          </p:nvPr>
        </p:nvSpPr>
        <p:spPr>
          <a:xfrm>
            <a:off x="1952481" y="2495774"/>
            <a:ext cx="8278892" cy="3273426"/>
          </a:xfrm>
        </p:spPr>
        <p:txBody>
          <a:bodyPr>
            <a:normAutofit/>
          </a:bodyPr>
          <a:lstStyle/>
          <a:p>
            <a:pPr marL="0" inden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Summary statistics provide a concise overview of key characteristics within a dataset, including measures such as mean, median, minimum, maximum, and standard deviation, offering insights into central tendencies, variability, and distribution of the data.</a:t>
            </a:r>
          </a:p>
        </p:txBody>
      </p:sp>
    </p:spTree>
    <p:extLst>
      <p:ext uri="{BB962C8B-B14F-4D97-AF65-F5344CB8AC3E}">
        <p14:creationId xmlns:p14="http://schemas.microsoft.com/office/powerpoint/2010/main" val="665448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16A2DC-BFDB-9AAD-3609-74863B4EA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AE87C-663A-160B-22EA-590ED67E2CE6}"/>
              </a:ext>
            </a:extLst>
          </p:cNvPr>
          <p:cNvSpPr>
            <a:spLocks noGrp="1"/>
          </p:cNvSpPr>
          <p:nvPr>
            <p:ph type="title"/>
          </p:nvPr>
        </p:nvSpPr>
        <p:spPr>
          <a:xfrm>
            <a:off x="92597" y="548640"/>
            <a:ext cx="7940233" cy="759299"/>
          </a:xfrm>
        </p:spPr>
        <p:txBody>
          <a:bodyPr anchor="t">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OVERVIEW</a:t>
            </a:r>
          </a:p>
        </p:txBody>
      </p:sp>
      <p:sp>
        <p:nvSpPr>
          <p:cNvPr id="3" name="Content Placeholder 2">
            <a:extLst>
              <a:ext uri="{FF2B5EF4-FFF2-40B4-BE49-F238E27FC236}">
                <a16:creationId xmlns:a16="http://schemas.microsoft.com/office/drawing/2014/main" id="{AF0526F6-11EB-46F2-39A9-33A293DAE675}"/>
              </a:ext>
            </a:extLst>
          </p:cNvPr>
          <p:cNvSpPr>
            <a:spLocks noGrp="1"/>
          </p:cNvSpPr>
          <p:nvPr>
            <p:ph idx="1"/>
          </p:nvPr>
        </p:nvSpPr>
        <p:spPr>
          <a:xfrm>
            <a:off x="92597" y="1458410"/>
            <a:ext cx="5648446" cy="4850950"/>
          </a:xfrm>
        </p:spPr>
        <p:txBody>
          <a:bodyPr anchor="t">
            <a:normAutofit fontScale="92500" lnSpcReduction="20000"/>
          </a:bodyPr>
          <a:lstStyle/>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Introduction</a:t>
            </a:r>
          </a:p>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Objectives</a:t>
            </a:r>
          </a:p>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Dataset</a:t>
            </a:r>
          </a:p>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Exploratory Data Analysis</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Data Loading</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Data Cleaning</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Data Analysis using Descriptive Statistics</a:t>
            </a:r>
          </a:p>
          <a:p>
            <a:pPr>
              <a:lnSpc>
                <a:spcPct val="110000"/>
              </a:lnSpc>
            </a:pPr>
            <a:r>
              <a:rPr lang="en-US" dirty="0">
                <a:latin typeface="Helvetica Neue" panose="02000503000000020004" pitchFamily="2" charset="0"/>
                <a:ea typeface="Helvetica Neue" panose="02000503000000020004" pitchFamily="2" charset="0"/>
                <a:cs typeface="Helvetica Neue" panose="02000503000000020004" pitchFamily="2" charset="0"/>
              </a:rPr>
              <a:t>Data Visualization</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Aggregation Visualization</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Map Visualization</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 Interactive Visualization</a:t>
            </a:r>
          </a:p>
          <a:p>
            <a:pPr marL="0" indent="0">
              <a:lnSpc>
                <a:spcPct val="110000"/>
              </a:lnSpc>
              <a:buNone/>
            </a:pPr>
            <a:r>
              <a:rPr lang="en-US"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1096881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FB705E-5284-98E7-4CE7-C4B0616B7143}"/>
              </a:ext>
            </a:extLst>
          </p:cNvPr>
          <p:cNvSpPr>
            <a:spLocks noGrp="1"/>
          </p:cNvSpPr>
          <p:nvPr>
            <p:ph type="title"/>
          </p:nvPr>
        </p:nvSpPr>
        <p:spPr>
          <a:xfrm>
            <a:off x="354488" y="257443"/>
            <a:ext cx="7326472" cy="817325"/>
          </a:xfrm>
        </p:spPr>
        <p:txBody>
          <a:bodyPr vert="horz" lIns="91440" tIns="45720" rIns="91440" bIns="45720" rtlCol="0"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Summary Statistics – df4</a:t>
            </a:r>
          </a:p>
        </p:txBody>
      </p:sp>
      <p:pic>
        <p:nvPicPr>
          <p:cNvPr id="6" name="Picture 5" descr="A screenshot of a computer screen&#10;&#10;Description automatically generated">
            <a:extLst>
              <a:ext uri="{FF2B5EF4-FFF2-40B4-BE49-F238E27FC236}">
                <a16:creationId xmlns:a16="http://schemas.microsoft.com/office/drawing/2014/main" id="{0521AE1C-D5F2-DD1B-EAC7-B6472752A797}"/>
              </a:ext>
            </a:extLst>
          </p:cNvPr>
          <p:cNvPicPr>
            <a:picLocks noChangeAspect="1"/>
          </p:cNvPicPr>
          <p:nvPr/>
        </p:nvPicPr>
        <p:blipFill>
          <a:blip r:embed="rId3"/>
          <a:stretch>
            <a:fillRect/>
          </a:stretch>
        </p:blipFill>
        <p:spPr>
          <a:xfrm>
            <a:off x="354487" y="2065099"/>
            <a:ext cx="11080715" cy="3392272"/>
          </a:xfrm>
          <a:prstGeom prst="rect">
            <a:avLst/>
          </a:prstGeom>
        </p:spPr>
      </p:pic>
    </p:spTree>
    <p:extLst>
      <p:ext uri="{BB962C8B-B14F-4D97-AF65-F5344CB8AC3E}">
        <p14:creationId xmlns:p14="http://schemas.microsoft.com/office/powerpoint/2010/main" val="866454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323CF07-AAA9-DC0B-9E00-84313AE45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DA5D4-03F1-3F3A-6143-602F498A8695}"/>
              </a:ext>
            </a:extLst>
          </p:cNvPr>
          <p:cNvSpPr>
            <a:spLocks noGrp="1"/>
          </p:cNvSpPr>
          <p:nvPr>
            <p:ph type="title"/>
          </p:nvPr>
        </p:nvSpPr>
        <p:spPr>
          <a:xfrm>
            <a:off x="512618" y="263237"/>
            <a:ext cx="10972799" cy="1143737"/>
          </a:xfrm>
        </p:spPr>
        <p:txBody>
          <a:bodyPr anchor="b">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Observations from Summary Statistics – df4</a:t>
            </a:r>
          </a:p>
        </p:txBody>
      </p:sp>
      <p:sp>
        <p:nvSpPr>
          <p:cNvPr id="16" name="Content Placeholder 2">
            <a:extLst>
              <a:ext uri="{FF2B5EF4-FFF2-40B4-BE49-F238E27FC236}">
                <a16:creationId xmlns:a16="http://schemas.microsoft.com/office/drawing/2014/main" id="{0B1FB101-E197-403A-09DB-368A198E3C06}"/>
              </a:ext>
            </a:extLst>
          </p:cNvPr>
          <p:cNvSpPr>
            <a:spLocks noGrp="1"/>
          </p:cNvSpPr>
          <p:nvPr>
            <p:ph idx="1"/>
          </p:nvPr>
        </p:nvSpPr>
        <p:spPr>
          <a:xfrm>
            <a:off x="969818" y="1670211"/>
            <a:ext cx="9850582" cy="4453498"/>
          </a:xfrm>
        </p:spPr>
        <p:txBody>
          <a:bodyPr>
            <a:normAutofit fontScale="25000" lnSpcReduction="20000"/>
          </a:bodyPr>
          <a:lstStyle/>
          <a:p>
            <a:pPr marL="0" indent="0" algn="l">
              <a:buNone/>
            </a:pPr>
            <a:r>
              <a:rPr lang="en-US" sz="5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a:t>
            </a:r>
            <a:r>
              <a:rPr lang="en-US" sz="5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average price per night across listings is approximately $206.35, with a standard deviation of $781.51, indicating a wide range of prices. The minimum price is $8, while the maximum price is $100,000, showcasing significant variability in pricing.</a:t>
            </a:r>
          </a:p>
          <a:p>
            <a:pPr marL="0" indent="0" algn="l">
              <a:buNone/>
            </a:pPr>
            <a:r>
              <a:rPr lang="en-US" sz="5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Minimum Nights</a:t>
            </a:r>
            <a:r>
              <a:rPr lang="en-US" sz="5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On average, listings require guests to stay for approximately 29.37 nights, with a standard deviation of 28.81. The minimum duration for a stay is 1 night, while the maximum is 1250 nights.</a:t>
            </a:r>
          </a:p>
          <a:p>
            <a:pPr marL="0" indent="0" algn="l">
              <a:buNone/>
            </a:pPr>
            <a:r>
              <a:rPr lang="en-US" sz="5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Number of Reviews</a:t>
            </a:r>
            <a:r>
              <a:rPr lang="en-US" sz="5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average number of reviews per listing is approximately 24.92, with a standard deviation of 58.65, indicating substantial variation. The range of reviews varies from 0 to 1897, with a median of 4 reviews.</a:t>
            </a:r>
          </a:p>
          <a:p>
            <a:pPr marL="0" indent="0" algn="l">
              <a:buNone/>
            </a:pPr>
            <a:r>
              <a:rPr lang="en-US" sz="5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Reviews Per Month</a:t>
            </a:r>
            <a:r>
              <a:rPr lang="en-US" sz="5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Listings receive approximately 0.65 reviews per month, with a standard deviation of 1.47. Some listings may have high review frequencies, as evidenced by the maximum of 86.03 monthly reviews.</a:t>
            </a:r>
          </a:p>
          <a:p>
            <a:pPr marL="0" indent="0" algn="l">
              <a:buNone/>
            </a:pPr>
            <a:r>
              <a:rPr lang="en-US" sz="5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Calculated Host Listings Count</a:t>
            </a:r>
            <a:r>
              <a:rPr lang="en-US" sz="5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Hosts, on average, have approximately 48.61 listings, with a standard deviation of 151.57. The range of host listings varies from 1 to 842, indicating a wide disparity in the number of listings per host.</a:t>
            </a:r>
          </a:p>
          <a:p>
            <a:pPr marL="0" indent="0" algn="l">
              <a:buNone/>
            </a:pPr>
            <a:r>
              <a:rPr lang="en-US" sz="5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Availability 365</a:t>
            </a:r>
            <a:r>
              <a:rPr lang="en-US" sz="5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Listings are, on average, available for approximately 146.68 days in a year, with a standard deviation of 144.59. Availability ranges from 0 to 365 days, with some listings available throughout the year.</a:t>
            </a:r>
          </a:p>
          <a:p>
            <a:pPr marL="0" indent="0" algn="l">
              <a:buNone/>
            </a:pPr>
            <a:r>
              <a:rPr lang="en-US" sz="5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Number of Reviews Last Twelve Months (LTM)</a:t>
            </a:r>
            <a:r>
              <a:rPr lang="en-US" sz="5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average number of reviews received in the last twelve months is approximately 5.37, with a standard deviation of 16.56. Some listings may have a high volume of recent reviews, as evidenced by the maximum of 1034 reviews.</a:t>
            </a:r>
          </a:p>
          <a:p>
            <a:pPr>
              <a:lnSpc>
                <a:spcPct val="110000"/>
              </a:lnSpc>
            </a:pPr>
            <a:endParaRPr lang="en-US" sz="1000" dirty="0"/>
          </a:p>
        </p:txBody>
      </p:sp>
    </p:spTree>
    <p:extLst>
      <p:ext uri="{BB962C8B-B14F-4D97-AF65-F5344CB8AC3E}">
        <p14:creationId xmlns:p14="http://schemas.microsoft.com/office/powerpoint/2010/main" val="3464054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BE1F1-0524-E8C2-DD9C-F8BD318910AD}"/>
              </a:ext>
            </a:extLst>
          </p:cNvPr>
          <p:cNvSpPr>
            <a:spLocks noGrp="1"/>
          </p:cNvSpPr>
          <p:nvPr>
            <p:ph type="title"/>
          </p:nvPr>
        </p:nvSpPr>
        <p:spPr>
          <a:xfrm>
            <a:off x="612648" y="3280230"/>
            <a:ext cx="10653578" cy="537028"/>
          </a:xfrm>
        </p:spPr>
        <p:txBody>
          <a:bodyPr>
            <a:noAutofit/>
          </a:bodyPr>
          <a:lstStyle/>
          <a:p>
            <a:r>
              <a:rPr lang="en-US" sz="4000" dirty="0"/>
              <a:t>                         DATA VISUALIZATION</a:t>
            </a:r>
          </a:p>
        </p:txBody>
      </p:sp>
    </p:spTree>
    <p:extLst>
      <p:ext uri="{BB962C8B-B14F-4D97-AF65-F5344CB8AC3E}">
        <p14:creationId xmlns:p14="http://schemas.microsoft.com/office/powerpoint/2010/main" val="3737518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019B-D69D-BFD1-A4B5-C726273FA4E2}"/>
              </a:ext>
            </a:extLst>
          </p:cNvPr>
          <p:cNvSpPr>
            <a:spLocks noGrp="1"/>
          </p:cNvSpPr>
          <p:nvPr>
            <p:ph type="title"/>
          </p:nvPr>
        </p:nvSpPr>
        <p:spPr>
          <a:xfrm>
            <a:off x="612648" y="3062514"/>
            <a:ext cx="10653578" cy="870857"/>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Aggregation Visualization</a:t>
            </a:r>
          </a:p>
        </p:txBody>
      </p:sp>
    </p:spTree>
    <p:extLst>
      <p:ext uri="{BB962C8B-B14F-4D97-AF65-F5344CB8AC3E}">
        <p14:creationId xmlns:p14="http://schemas.microsoft.com/office/powerpoint/2010/main" val="3513727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85A1-8824-4F04-A1FF-8FE0E30E5EAC}"/>
              </a:ext>
            </a:extLst>
          </p:cNvPr>
          <p:cNvSpPr>
            <a:spLocks noGrp="1"/>
          </p:cNvSpPr>
          <p:nvPr>
            <p:ph type="title"/>
          </p:nvPr>
        </p:nvSpPr>
        <p:spPr>
          <a:xfrm>
            <a:off x="873905" y="2704012"/>
            <a:ext cx="10653578" cy="1875778"/>
          </a:xfrm>
        </p:spPr>
        <p:txBody>
          <a:bodyPr>
            <a:normAutofit fontScale="90000"/>
          </a:bodyPr>
          <a:lstStyle/>
          <a:p>
            <a:r>
              <a:rPr lang="en-US"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t>How does the distribution of prices vary among different room types?</a:t>
            </a:r>
            <a:br>
              <a:rPr lang="en-US" b="0" i="0" dirty="0">
                <a:solidFill>
                  <a:srgbClr val="212121"/>
                </a:solidFill>
                <a:effectLst/>
                <a:highlight>
                  <a:srgbClr val="FFFFFF"/>
                </a:highlight>
                <a:latin typeface="Roboto" panose="02000000000000000000" pitchFamily="2" charset="0"/>
              </a:rPr>
            </a:br>
            <a:r>
              <a:rPr lang="en-US" b="0" i="0" dirty="0">
                <a:solidFill>
                  <a:srgbClr val="212121"/>
                </a:solidFill>
                <a:effectLst/>
                <a:highlight>
                  <a:srgbClr val="FFFFFF"/>
                </a:highlight>
                <a:latin typeface="Roboto" panose="02000000000000000000" pitchFamily="2" charset="0"/>
              </a:rPr>
              <a:t>                              </a:t>
            </a:r>
            <a:br>
              <a:rPr lang="en-US" b="0" i="0" dirty="0">
                <a:solidFill>
                  <a:srgbClr val="212121"/>
                </a:solidFill>
                <a:effectLst/>
                <a:highlight>
                  <a:srgbClr val="FFFFFF"/>
                </a:highlight>
                <a:latin typeface="Roboto" panose="02000000000000000000" pitchFamily="2" charset="0"/>
              </a:rPr>
            </a:br>
            <a:r>
              <a:rPr lang="en-US" b="0" i="0" dirty="0">
                <a:solidFill>
                  <a:srgbClr val="212121"/>
                </a:solidFill>
                <a:effectLst/>
                <a:highlight>
                  <a:srgbClr val="FFFFFF"/>
                </a:highlight>
                <a:latin typeface="Roboto" panose="02000000000000000000" pitchFamily="2" charset="0"/>
              </a:rPr>
              <a:t>                                 </a:t>
            </a:r>
            <a:br>
              <a:rPr lang="en-US" b="0" i="0" dirty="0">
                <a:solidFill>
                  <a:srgbClr val="212121"/>
                </a:solidFill>
                <a:effectLst/>
                <a:highlight>
                  <a:srgbClr val="FFFFFF"/>
                </a:highlight>
                <a:latin typeface="Roboto" panose="02000000000000000000" pitchFamily="2" charset="0"/>
              </a:rPr>
            </a:br>
            <a:endParaRPr lang="en-US" dirty="0"/>
          </a:p>
        </p:txBody>
      </p:sp>
    </p:spTree>
    <p:extLst>
      <p:ext uri="{BB962C8B-B14F-4D97-AF65-F5344CB8AC3E}">
        <p14:creationId xmlns:p14="http://schemas.microsoft.com/office/powerpoint/2010/main" val="3854438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F49B-FFB4-ED5A-556A-484F6870E88B}"/>
              </a:ext>
            </a:extLst>
          </p:cNvPr>
          <p:cNvSpPr>
            <a:spLocks noGrp="1"/>
          </p:cNvSpPr>
          <p:nvPr>
            <p:ph type="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                                 CODE</a:t>
            </a:r>
          </a:p>
        </p:txBody>
      </p:sp>
      <p:pic>
        <p:nvPicPr>
          <p:cNvPr id="7" name="Picture 6" descr="A screenshot of a computer&#10;&#10;Description automatically generated">
            <a:extLst>
              <a:ext uri="{FF2B5EF4-FFF2-40B4-BE49-F238E27FC236}">
                <a16:creationId xmlns:a16="http://schemas.microsoft.com/office/drawing/2014/main" id="{6C7BA42B-5700-245A-2F77-09A553F78BEF}"/>
              </a:ext>
            </a:extLst>
          </p:cNvPr>
          <p:cNvPicPr>
            <a:picLocks noChangeAspect="1"/>
          </p:cNvPicPr>
          <p:nvPr/>
        </p:nvPicPr>
        <p:blipFill>
          <a:blip r:embed="rId3"/>
          <a:stretch>
            <a:fillRect/>
          </a:stretch>
        </p:blipFill>
        <p:spPr>
          <a:xfrm>
            <a:off x="1360966" y="1680898"/>
            <a:ext cx="8846289" cy="2699716"/>
          </a:xfrm>
          <a:prstGeom prst="rect">
            <a:avLst/>
          </a:prstGeom>
        </p:spPr>
      </p:pic>
    </p:spTree>
    <p:extLst>
      <p:ext uri="{BB962C8B-B14F-4D97-AF65-F5344CB8AC3E}">
        <p14:creationId xmlns:p14="http://schemas.microsoft.com/office/powerpoint/2010/main" val="1151249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A9942F-A18C-9E9D-BF08-9291C54E1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C2F375-3BD4-10A5-BD31-8B57BCB3D563}"/>
              </a:ext>
            </a:extLst>
          </p:cNvPr>
          <p:cNvSpPr>
            <a:spLocks noGrp="1"/>
          </p:cNvSpPr>
          <p:nvPr>
            <p:ph type="title"/>
          </p:nvPr>
        </p:nvSpPr>
        <p:spPr>
          <a:xfrm>
            <a:off x="2397977" y="1"/>
            <a:ext cx="7528481" cy="1092020"/>
          </a:xfrm>
        </p:spPr>
        <p:txBody>
          <a:bodyPr vert="horz" lIns="91440" tIns="45720" rIns="91440" bIns="45720" rtlCol="0" anchor="b">
            <a:no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                      Box Plot</a:t>
            </a:r>
            <a:br>
              <a:rPr lang="en-US" dirty="0">
                <a:latin typeface="Helvetica Neue" panose="02000503000000020004" pitchFamily="2" charset="0"/>
                <a:ea typeface="Helvetica Neue" panose="02000503000000020004" pitchFamily="2" charset="0"/>
                <a:cs typeface="Helvetica Neue" panose="02000503000000020004" pitchFamily="2" charset="0"/>
              </a:rPr>
            </a:b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A chart of different colored boxes&#10;&#10;Description automatically generated">
            <a:extLst>
              <a:ext uri="{FF2B5EF4-FFF2-40B4-BE49-F238E27FC236}">
                <a16:creationId xmlns:a16="http://schemas.microsoft.com/office/drawing/2014/main" id="{8386C473-6EC9-8496-4E0A-707C5E7D0572}"/>
              </a:ext>
            </a:extLst>
          </p:cNvPr>
          <p:cNvPicPr>
            <a:picLocks noChangeAspect="1"/>
          </p:cNvPicPr>
          <p:nvPr/>
        </p:nvPicPr>
        <p:blipFill>
          <a:blip r:embed="rId3"/>
          <a:stretch>
            <a:fillRect/>
          </a:stretch>
        </p:blipFill>
        <p:spPr>
          <a:xfrm>
            <a:off x="2397978" y="1329119"/>
            <a:ext cx="7396044" cy="4363665"/>
          </a:xfrm>
          <a:prstGeom prst="rect">
            <a:avLst/>
          </a:prstGeom>
        </p:spPr>
      </p:pic>
    </p:spTree>
    <p:extLst>
      <p:ext uri="{BB962C8B-B14F-4D97-AF65-F5344CB8AC3E}">
        <p14:creationId xmlns:p14="http://schemas.microsoft.com/office/powerpoint/2010/main" val="4217969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D2BA0-DAE7-84DE-7A76-4921F72D05FF}"/>
              </a:ext>
            </a:extLst>
          </p:cNvPr>
          <p:cNvSpPr txBox="1"/>
          <p:nvPr/>
        </p:nvSpPr>
        <p:spPr>
          <a:xfrm>
            <a:off x="614597" y="1184222"/>
            <a:ext cx="11203330" cy="4524315"/>
          </a:xfrm>
          <a:prstGeom prst="rect">
            <a:avLst/>
          </a:prstGeom>
          <a:noFill/>
        </p:spPr>
        <p:txBody>
          <a:bodyPr wrap="square" rtlCol="0">
            <a:spAutoFit/>
          </a:bodyPr>
          <a:lstStyle/>
          <a:p>
            <a:pPr algn="l"/>
            <a:endPar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Mean Price</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home/apt</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mean price for an entire home or apartment is $252.54.</a:t>
            </a:r>
          </a:p>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Hotel room</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Hotel rooms have a mean price of $280.17, which is slightly higher than entire homes/apartments. However, it's important to note that there are fewer hotel room listings compared to other room types.</a:t>
            </a:r>
          </a:p>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Private room</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mean price for a private room is $153.76, significantly lower than entire homes/apartments and hotel rooms. Private rooms generally offer a more affordable option for travelers.</a:t>
            </a:r>
          </a:p>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Shared room</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Shared rooms have the lowest mean price at $127.80, indicating they are the most budget-friendly option among all room types.</a:t>
            </a:r>
          </a:p>
          <a:p>
            <a:endParaRPr lang="en-US" dirty="0"/>
          </a:p>
        </p:txBody>
      </p:sp>
      <p:sp>
        <p:nvSpPr>
          <p:cNvPr id="4" name="TextBox 3">
            <a:extLst>
              <a:ext uri="{FF2B5EF4-FFF2-40B4-BE49-F238E27FC236}">
                <a16:creationId xmlns:a16="http://schemas.microsoft.com/office/drawing/2014/main" id="{F36BA705-3D2C-3976-4C39-606305A73CB7}"/>
              </a:ext>
            </a:extLst>
          </p:cNvPr>
          <p:cNvSpPr txBox="1"/>
          <p:nvPr/>
        </p:nvSpPr>
        <p:spPr>
          <a:xfrm>
            <a:off x="374073" y="374754"/>
            <a:ext cx="2721903"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Summary:</a:t>
            </a:r>
          </a:p>
        </p:txBody>
      </p:sp>
    </p:spTree>
    <p:extLst>
      <p:ext uri="{BB962C8B-B14F-4D97-AF65-F5344CB8AC3E}">
        <p14:creationId xmlns:p14="http://schemas.microsoft.com/office/powerpoint/2010/main" val="1535701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C8DE66-5522-83D5-217D-69B519C89A3A}"/>
              </a:ext>
            </a:extLst>
          </p:cNvPr>
          <p:cNvSpPr txBox="1"/>
          <p:nvPr/>
        </p:nvSpPr>
        <p:spPr>
          <a:xfrm>
            <a:off x="429492" y="665018"/>
            <a:ext cx="11402290" cy="3970318"/>
          </a:xfrm>
          <a:prstGeom prst="rect">
            <a:avLst/>
          </a:prstGeom>
          <a:noFill/>
        </p:spPr>
        <p:txBody>
          <a:bodyPr wrap="square" rtlCol="0">
            <a:spAutoFit/>
          </a:bodyPr>
          <a:lstStyle/>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 Range</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Minimum and Maximum Prices</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minimum and maximum prices show the range of prices within each room type. For instance, the minimum price for an entire home/apt is $10, while the maximum is $10,000, indicating a wide range of price options.</a:t>
            </a:r>
          </a:p>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Quartiles (25th, 50th, 75th Percentiles)</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quartiles provide insight into the distribution of prices. For example, for entire home/apartments, 25% of listings have prices below $150, while 75% have prices below $292.20.</a:t>
            </a:r>
          </a:p>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Standard Deviation</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standard deviation measures the spread of prices around the mean. A higher standard deviation suggests a wider variability in prices. For instance, hotel rooms have a relatively lower standard deviation compared to entire homes/apartments, indicating less variability in prices.</a:t>
            </a:r>
          </a:p>
          <a:p>
            <a:endParaRPr lang="en-US" dirty="0"/>
          </a:p>
        </p:txBody>
      </p:sp>
    </p:spTree>
    <p:extLst>
      <p:ext uri="{BB962C8B-B14F-4D97-AF65-F5344CB8AC3E}">
        <p14:creationId xmlns:p14="http://schemas.microsoft.com/office/powerpoint/2010/main" val="3627115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9E738-B76A-4B8B-5DCA-2805F56992CA}"/>
              </a:ext>
            </a:extLst>
          </p:cNvPr>
          <p:cNvSpPr>
            <a:spLocks noGrp="1"/>
          </p:cNvSpPr>
          <p:nvPr>
            <p:ph type="title"/>
          </p:nvPr>
        </p:nvSpPr>
        <p:spPr>
          <a:xfrm>
            <a:off x="884790" y="2638697"/>
            <a:ext cx="10653578" cy="1132258"/>
          </a:xfrm>
        </p:spPr>
        <p:txBody>
          <a:bodyPr>
            <a:normAutofit fontScale="90000"/>
          </a:bodyPr>
          <a:lstStyle/>
          <a:p>
            <a:r>
              <a:rPr lang="en-US"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t>Is there any correlation between the price of listings and the number of reviews they receive?</a:t>
            </a:r>
            <a:b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br>
            <a:b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br>
            <a: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t>                                </a:t>
            </a:r>
            <a:b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b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469830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9F83BE-6A60-2A1D-F542-3E78D1DF926C}"/>
              </a:ext>
            </a:extLst>
          </p:cNvPr>
          <p:cNvSpPr>
            <a:spLocks noGrp="1"/>
          </p:cNvSpPr>
          <p:nvPr>
            <p:ph type="title"/>
          </p:nvPr>
        </p:nvSpPr>
        <p:spPr>
          <a:xfrm>
            <a:off x="5568537" y="603504"/>
            <a:ext cx="5916168" cy="1527048"/>
          </a:xfrm>
        </p:spPr>
        <p:txBody>
          <a:bodyPr anchor="b">
            <a:norm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INTRODUCTION</a:t>
            </a:r>
          </a:p>
        </p:txBody>
      </p:sp>
      <p:pic>
        <p:nvPicPr>
          <p:cNvPr id="17" name="Picture 16" descr="Houses on a mountain">
            <a:extLst>
              <a:ext uri="{FF2B5EF4-FFF2-40B4-BE49-F238E27FC236}">
                <a16:creationId xmlns:a16="http://schemas.microsoft.com/office/drawing/2014/main" id="{64FB6695-C4E7-7504-97B4-7AB2D5698311}"/>
              </a:ext>
            </a:extLst>
          </p:cNvPr>
          <p:cNvPicPr>
            <a:picLocks noChangeAspect="1"/>
          </p:cNvPicPr>
          <p:nvPr/>
        </p:nvPicPr>
        <p:blipFill rotWithShape="1">
          <a:blip r:embed="rId3"/>
          <a:srcRect l="27118" r="25089" b="-1"/>
          <a:stretch/>
        </p:blipFill>
        <p:spPr>
          <a:xfrm>
            <a:off x="20" y="10"/>
            <a:ext cx="4910308" cy="6857990"/>
          </a:xfrm>
          <a:prstGeom prst="rect">
            <a:avLst/>
          </a:prstGeom>
        </p:spPr>
      </p:pic>
      <p:sp>
        <p:nvSpPr>
          <p:cNvPr id="3" name="Content Placeholder 2">
            <a:extLst>
              <a:ext uri="{FF2B5EF4-FFF2-40B4-BE49-F238E27FC236}">
                <a16:creationId xmlns:a16="http://schemas.microsoft.com/office/drawing/2014/main" id="{A30B2088-501D-90CA-560C-9F79F258CF60}"/>
              </a:ext>
            </a:extLst>
          </p:cNvPr>
          <p:cNvSpPr>
            <a:spLocks noGrp="1"/>
          </p:cNvSpPr>
          <p:nvPr>
            <p:ph idx="1"/>
          </p:nvPr>
        </p:nvSpPr>
        <p:spPr>
          <a:xfrm>
            <a:off x="5568537" y="2214282"/>
            <a:ext cx="5916168" cy="4095078"/>
          </a:xfrm>
        </p:spPr>
        <p:txBody>
          <a:bodyPr>
            <a:normAutofit/>
          </a:bodyPr>
          <a:lstStyle/>
          <a:p>
            <a:pPr marL="0" indent="0">
              <a:buNone/>
            </a:pPr>
            <a:r>
              <a:rPr lang="en-US" sz="18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Airbnb has become a cornerstone for travelers seeking convenience and hosts looking to earn extra income. However, amidst the vast array of listings, knowing which type of property to invest in can be challenging for hosts, while travelers strive to find the perfect listing at the right price with desired features. Understanding the factors influencing pricing and the common features among the listings is key. This includes neighborhood influence, room type distribution, and the correlation between price and the number of reviews.</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29444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38C3-C26D-FF44-1731-E6D51D3F25C5}"/>
              </a:ext>
            </a:extLst>
          </p:cNvPr>
          <p:cNvSpPr>
            <a:spLocks noGrp="1"/>
          </p:cNvSpPr>
          <p:nvPr>
            <p:ph type="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                                    </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dirty="0">
                <a:latin typeface="Helvetica Neue" panose="02000503000000020004" pitchFamily="2" charset="0"/>
                <a:ea typeface="Helvetica Neue" panose="02000503000000020004" pitchFamily="2" charset="0"/>
                <a:cs typeface="Helvetica Neue" panose="02000503000000020004" pitchFamily="2" charset="0"/>
              </a:rPr>
              <a:t>                                   CODE</a:t>
            </a:r>
          </a:p>
        </p:txBody>
      </p:sp>
      <p:pic>
        <p:nvPicPr>
          <p:cNvPr id="11" name="Picture 10" descr="A screenshot of a computer program&#10;&#10;Description automatically generated">
            <a:extLst>
              <a:ext uri="{FF2B5EF4-FFF2-40B4-BE49-F238E27FC236}">
                <a16:creationId xmlns:a16="http://schemas.microsoft.com/office/drawing/2014/main" id="{ACF99C03-8A87-9012-BBCA-16F2DF42FF62}"/>
              </a:ext>
            </a:extLst>
          </p:cNvPr>
          <p:cNvPicPr>
            <a:picLocks noChangeAspect="1"/>
          </p:cNvPicPr>
          <p:nvPr/>
        </p:nvPicPr>
        <p:blipFill>
          <a:blip r:embed="rId3"/>
          <a:stretch>
            <a:fillRect/>
          </a:stretch>
        </p:blipFill>
        <p:spPr>
          <a:xfrm>
            <a:off x="2209800" y="2051362"/>
            <a:ext cx="7772400" cy="3216728"/>
          </a:xfrm>
          <a:prstGeom prst="rect">
            <a:avLst/>
          </a:prstGeom>
        </p:spPr>
      </p:pic>
    </p:spTree>
    <p:extLst>
      <p:ext uri="{BB962C8B-B14F-4D97-AF65-F5344CB8AC3E}">
        <p14:creationId xmlns:p14="http://schemas.microsoft.com/office/powerpoint/2010/main" val="446194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FEBD29-B0AA-5807-96E7-80F0CC9F3E76}"/>
              </a:ext>
            </a:extLst>
          </p:cNvPr>
          <p:cNvSpPr txBox="1"/>
          <p:nvPr/>
        </p:nvSpPr>
        <p:spPr>
          <a:xfrm>
            <a:off x="1731821" y="501345"/>
            <a:ext cx="8728364" cy="6892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b="1" dirty="0">
                <a:latin typeface="Helvetica Neue" panose="02000503000000020004" pitchFamily="2" charset="0"/>
                <a:ea typeface="Helvetica Neue" panose="02000503000000020004" pitchFamily="2" charset="0"/>
                <a:cs typeface="Helvetica Neue" panose="02000503000000020004" pitchFamily="2" charset="0"/>
              </a:rPr>
              <a:t>Continuous Scatter Plot</a:t>
            </a:r>
          </a:p>
        </p:txBody>
      </p:sp>
      <p:pic>
        <p:nvPicPr>
          <p:cNvPr id="9" name="Picture 8" descr="A diagram of a scatter plot&#10;&#10;Description automatically generated">
            <a:extLst>
              <a:ext uri="{FF2B5EF4-FFF2-40B4-BE49-F238E27FC236}">
                <a16:creationId xmlns:a16="http://schemas.microsoft.com/office/drawing/2014/main" id="{5CA45FFF-5951-5BF4-4BB7-C5D4052823B8}"/>
              </a:ext>
            </a:extLst>
          </p:cNvPr>
          <p:cNvPicPr>
            <a:picLocks noChangeAspect="1"/>
          </p:cNvPicPr>
          <p:nvPr/>
        </p:nvPicPr>
        <p:blipFill>
          <a:blip r:embed="rId3"/>
          <a:stretch>
            <a:fillRect/>
          </a:stretch>
        </p:blipFill>
        <p:spPr>
          <a:xfrm>
            <a:off x="2423712" y="1782115"/>
            <a:ext cx="7344576" cy="4572000"/>
          </a:xfrm>
          <a:prstGeom prst="rect">
            <a:avLst/>
          </a:prstGeom>
        </p:spPr>
      </p:pic>
    </p:spTree>
    <p:extLst>
      <p:ext uri="{BB962C8B-B14F-4D97-AF65-F5344CB8AC3E}">
        <p14:creationId xmlns:p14="http://schemas.microsoft.com/office/powerpoint/2010/main" val="1108134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98DFEA-1955-96FF-D6FC-F1B2DF06EB00}"/>
              </a:ext>
            </a:extLst>
          </p:cNvPr>
          <p:cNvSpPr txBox="1"/>
          <p:nvPr/>
        </p:nvSpPr>
        <p:spPr>
          <a:xfrm>
            <a:off x="817418" y="900545"/>
            <a:ext cx="10778837" cy="5386090"/>
          </a:xfrm>
          <a:prstGeom prst="rect">
            <a:avLst/>
          </a:prstGeom>
          <a:noFill/>
        </p:spPr>
        <p:txBody>
          <a:bodyPr wrap="square" rtlCol="0">
            <a:spAutoFit/>
          </a:bodyPr>
          <a:lstStyle/>
          <a:p>
            <a:pPr algn="l"/>
            <a:r>
              <a:rPr lang="en-US" sz="1400" b="1" dirty="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Scatter Plot Visualization</a:t>
            </a:r>
            <a:r>
              <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plot displays the relationship between the price of Airbnb listings (in dollars) and the number of reviews they receive.</a:t>
            </a:r>
          </a:p>
          <a:p>
            <a:pPr algn="l"/>
            <a:endPar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4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Room Types</a:t>
            </a:r>
            <a:r>
              <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Each point on the plot represents an Airbnb listing, and the color of the point indicates the room type (e.g., Entire home/apt, Hotel room, Private room, Shared room).</a:t>
            </a:r>
          </a:p>
          <a:p>
            <a:pPr algn="l"/>
            <a:endPar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4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Interpretation</a:t>
            </a:r>
            <a:r>
              <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lgn="l">
              <a:buFont typeface="+mj-lt"/>
              <a:buAutoNum type="arabicPeriod"/>
            </a:pPr>
            <a:r>
              <a:rPr lang="en-US" sz="14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 vs Number of Reviews</a:t>
            </a:r>
            <a:r>
              <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As we move along the x-axis (price), we can observe how the number of reviews changes.</a:t>
            </a:r>
          </a:p>
          <a:p>
            <a:pPr marL="742950" lvl="1" indent="-285750" algn="l">
              <a:buFont typeface="+mj-lt"/>
              <a:buAutoNum type="arabicPeriod"/>
            </a:pPr>
            <a:r>
              <a:rPr lang="en-US" sz="14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Room Type Distribution</a:t>
            </a:r>
            <a:r>
              <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color coding helps to distinguish different room types, allowing us to see how listings of each type are distributed.</a:t>
            </a:r>
          </a:p>
          <a:p>
            <a:pPr algn="l"/>
            <a:endParaRPr lang="en-US" sz="1400" dirty="0">
              <a:solidFill>
                <a:srgbClr val="0D0D0D"/>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Upon observing the plot, we notice an interesting trend - lower-priced listings tend to receive more reviews. This indicates an inverse correlation between price and the number of reviews. In other words, as the price decreases, the number of reviews tends to increase.</a:t>
            </a:r>
          </a:p>
          <a:p>
            <a:pPr algn="l"/>
            <a:endPar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4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Room Type Influence</a:t>
            </a:r>
            <a:r>
              <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lgn="l">
              <a:buFont typeface="+mj-lt"/>
              <a:buAutoNum type="arabicPeriod"/>
            </a:pPr>
            <a:r>
              <a:rPr lang="en-US" sz="14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Home/Apt and Private Room</a:t>
            </a:r>
            <a:r>
              <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Listings categorized as Entire home/apt and Private room, especially at lower prices, attract a higher number of reviews compared to higher-priced listings of the same types. This suggests that guests might be more inclined to leave reviews for affordable entire home/apartment or private room listings.</a:t>
            </a:r>
          </a:p>
          <a:p>
            <a:pPr marL="742950" lvl="1" indent="-285750" algn="l">
              <a:buFont typeface="+mj-lt"/>
              <a:buAutoNum type="arabicPeriod"/>
            </a:pPr>
            <a:r>
              <a:rPr lang="en-US" sz="14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Shared Room and Hotel Room</a:t>
            </a:r>
            <a:r>
              <a:rPr lang="en-US" sz="14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Conversely, shared room and hotel room listings, regardless of price, receive comparatively fewer reviews. This could indicate that guests have different expectations or experiences when booking shared or hotel room accommodations.</a:t>
            </a:r>
          </a:p>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3" name="TextBox 2">
            <a:extLst>
              <a:ext uri="{FF2B5EF4-FFF2-40B4-BE49-F238E27FC236}">
                <a16:creationId xmlns:a16="http://schemas.microsoft.com/office/drawing/2014/main" id="{1097C95E-0DDE-EEC2-5920-A1581ADDEB3D}"/>
              </a:ext>
            </a:extLst>
          </p:cNvPr>
          <p:cNvSpPr txBox="1"/>
          <p:nvPr/>
        </p:nvSpPr>
        <p:spPr>
          <a:xfrm>
            <a:off x="509666" y="254833"/>
            <a:ext cx="2406428" cy="646331"/>
          </a:xfrm>
          <a:prstGeom prst="rect">
            <a:avLst/>
          </a:prstGeom>
          <a:noFill/>
        </p:spPr>
        <p:txBody>
          <a:bodyPr wrap="non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Summary:</a:t>
            </a:r>
          </a:p>
        </p:txBody>
      </p:sp>
    </p:spTree>
    <p:extLst>
      <p:ext uri="{BB962C8B-B14F-4D97-AF65-F5344CB8AC3E}">
        <p14:creationId xmlns:p14="http://schemas.microsoft.com/office/powerpoint/2010/main" val="312380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9ECE-D751-01B2-4285-9678536E1121}"/>
              </a:ext>
            </a:extLst>
          </p:cNvPr>
          <p:cNvSpPr>
            <a:spLocks noGrp="1"/>
          </p:cNvSpPr>
          <p:nvPr>
            <p:ph type="title"/>
          </p:nvPr>
        </p:nvSpPr>
        <p:spPr>
          <a:xfrm>
            <a:off x="612648" y="2888344"/>
            <a:ext cx="10653578" cy="740228"/>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Map Visualization</a:t>
            </a:r>
          </a:p>
        </p:txBody>
      </p:sp>
    </p:spTree>
    <p:extLst>
      <p:ext uri="{BB962C8B-B14F-4D97-AF65-F5344CB8AC3E}">
        <p14:creationId xmlns:p14="http://schemas.microsoft.com/office/powerpoint/2010/main" val="472469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C4C1-4869-63B2-3BC3-85338A36DE3F}"/>
              </a:ext>
            </a:extLst>
          </p:cNvPr>
          <p:cNvSpPr>
            <a:spLocks noGrp="1"/>
          </p:cNvSpPr>
          <p:nvPr>
            <p:ph type="title"/>
          </p:nvPr>
        </p:nvSpPr>
        <p:spPr>
          <a:xfrm>
            <a:off x="928333" y="2573383"/>
            <a:ext cx="10653578" cy="1132258"/>
          </a:xfrm>
        </p:spPr>
        <p:txBody>
          <a:bodyPr>
            <a:normAutofit fontScale="90000"/>
          </a:bodyPr>
          <a:lstStyle/>
          <a:p>
            <a:r>
              <a:rPr lang="en-US"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How does the average price vary across different neighbourhood groups in New York City?</a:t>
            </a:r>
            <a:br>
              <a:rPr lang="en-US"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br>
            <a:b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br>
            <a:b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br>
            <a: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t>                                      </a:t>
            </a:r>
            <a:b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br>
            <a:br>
              <a:rPr lang="en-US" dirty="0">
                <a:latin typeface="Helvetica Neue" panose="02000503000000020004" pitchFamily="2" charset="0"/>
                <a:ea typeface="Helvetica Neue" panose="02000503000000020004" pitchFamily="2" charset="0"/>
                <a:cs typeface="Helvetica Neue" panose="02000503000000020004" pitchFamily="2" charset="0"/>
              </a:rPr>
            </a:br>
            <a:br>
              <a:rPr lang="en-US" dirty="0">
                <a:latin typeface="Helvetica Neue" panose="02000503000000020004" pitchFamily="2" charset="0"/>
                <a:ea typeface="Helvetica Neue" panose="02000503000000020004" pitchFamily="2" charset="0"/>
                <a:cs typeface="Helvetica Neue" panose="02000503000000020004" pitchFamily="2" charset="0"/>
              </a:rPr>
            </a:b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635048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FA7A-7C92-EDB9-C798-9BCF18577D4B}"/>
              </a:ext>
            </a:extLst>
          </p:cNvPr>
          <p:cNvSpPr>
            <a:spLocks noGrp="1"/>
          </p:cNvSpPr>
          <p:nvPr>
            <p:ph type="title"/>
          </p:nvPr>
        </p:nvSpPr>
        <p:spPr>
          <a:xfrm>
            <a:off x="634420" y="178525"/>
            <a:ext cx="10653578" cy="1132258"/>
          </a:xfrm>
        </p:spPr>
        <p:txBody>
          <a:bodyPr>
            <a:normAutofit/>
          </a:bodyPr>
          <a:lstStyle/>
          <a:p>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dirty="0">
                <a:latin typeface="Helvetica Neue" panose="02000503000000020004" pitchFamily="2" charset="0"/>
                <a:ea typeface="Helvetica Neue" panose="02000503000000020004" pitchFamily="2" charset="0"/>
                <a:cs typeface="Helvetica Neue" panose="02000503000000020004" pitchFamily="2" charset="0"/>
              </a:rPr>
              <a:t>                                       CODE</a:t>
            </a:r>
          </a:p>
        </p:txBody>
      </p:sp>
      <p:pic>
        <p:nvPicPr>
          <p:cNvPr id="9" name="Picture 8" descr="A screenshot of a computer&#10;&#10;Description automatically generated">
            <a:extLst>
              <a:ext uri="{FF2B5EF4-FFF2-40B4-BE49-F238E27FC236}">
                <a16:creationId xmlns:a16="http://schemas.microsoft.com/office/drawing/2014/main" id="{328E4BCA-F733-BEE3-0BD0-9617FE7CBBAA}"/>
              </a:ext>
            </a:extLst>
          </p:cNvPr>
          <p:cNvPicPr>
            <a:picLocks noChangeAspect="1"/>
          </p:cNvPicPr>
          <p:nvPr/>
        </p:nvPicPr>
        <p:blipFill>
          <a:blip r:embed="rId3"/>
          <a:stretch>
            <a:fillRect/>
          </a:stretch>
        </p:blipFill>
        <p:spPr>
          <a:xfrm>
            <a:off x="1910443" y="1639207"/>
            <a:ext cx="7772400" cy="4394323"/>
          </a:xfrm>
          <a:prstGeom prst="rect">
            <a:avLst/>
          </a:prstGeom>
        </p:spPr>
      </p:pic>
    </p:spTree>
    <p:extLst>
      <p:ext uri="{BB962C8B-B14F-4D97-AF65-F5344CB8AC3E}">
        <p14:creationId xmlns:p14="http://schemas.microsoft.com/office/powerpoint/2010/main" val="4077163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A9036-98E5-3817-67C2-F00646808325}"/>
              </a:ext>
            </a:extLst>
          </p:cNvPr>
          <p:cNvSpPr>
            <a:spLocks noGrp="1"/>
          </p:cNvSpPr>
          <p:nvPr>
            <p:ph type="title"/>
          </p:nvPr>
        </p:nvSpPr>
        <p:spPr>
          <a:xfrm>
            <a:off x="2953077" y="270174"/>
            <a:ext cx="4913666" cy="1132258"/>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 CHOROPLETH MAP</a:t>
            </a:r>
          </a:p>
        </p:txBody>
      </p:sp>
      <p:pic>
        <p:nvPicPr>
          <p:cNvPr id="5" name="Picture 4" descr="A map of the united states&#10;&#10;Description automatically generated">
            <a:extLst>
              <a:ext uri="{FF2B5EF4-FFF2-40B4-BE49-F238E27FC236}">
                <a16:creationId xmlns:a16="http://schemas.microsoft.com/office/drawing/2014/main" id="{333EDA2A-6DA9-482E-0DC6-FBA7896B90BA}"/>
              </a:ext>
            </a:extLst>
          </p:cNvPr>
          <p:cNvPicPr>
            <a:picLocks noChangeAspect="1"/>
          </p:cNvPicPr>
          <p:nvPr/>
        </p:nvPicPr>
        <p:blipFill>
          <a:blip r:embed="rId3"/>
          <a:stretch>
            <a:fillRect/>
          </a:stretch>
        </p:blipFill>
        <p:spPr>
          <a:xfrm>
            <a:off x="1597121" y="1088572"/>
            <a:ext cx="8591907" cy="5218602"/>
          </a:xfrm>
          <a:prstGeom prst="rect">
            <a:avLst/>
          </a:prstGeom>
        </p:spPr>
      </p:pic>
      <p:pic>
        <p:nvPicPr>
          <p:cNvPr id="8" name="Picture 7" descr="A screenshot of a group of numbers&#10;&#10;Description automatically generated">
            <a:extLst>
              <a:ext uri="{FF2B5EF4-FFF2-40B4-BE49-F238E27FC236}">
                <a16:creationId xmlns:a16="http://schemas.microsoft.com/office/drawing/2014/main" id="{C45C2473-DD5A-A657-0AF2-89A9A9170FC3}"/>
              </a:ext>
            </a:extLst>
          </p:cNvPr>
          <p:cNvPicPr>
            <a:picLocks noChangeAspect="1"/>
          </p:cNvPicPr>
          <p:nvPr/>
        </p:nvPicPr>
        <p:blipFill>
          <a:blip r:embed="rId4"/>
          <a:stretch>
            <a:fillRect/>
          </a:stretch>
        </p:blipFill>
        <p:spPr>
          <a:xfrm>
            <a:off x="7418797" y="3910503"/>
            <a:ext cx="2654116" cy="2156469"/>
          </a:xfrm>
          <a:prstGeom prst="rect">
            <a:avLst/>
          </a:prstGeom>
        </p:spPr>
      </p:pic>
    </p:spTree>
    <p:extLst>
      <p:ext uri="{BB962C8B-B14F-4D97-AF65-F5344CB8AC3E}">
        <p14:creationId xmlns:p14="http://schemas.microsoft.com/office/powerpoint/2010/main" val="1273243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55460E-DF75-3211-36E5-3087792F2371}"/>
              </a:ext>
            </a:extLst>
          </p:cNvPr>
          <p:cNvSpPr txBox="1"/>
          <p:nvPr/>
        </p:nvSpPr>
        <p:spPr>
          <a:xfrm>
            <a:off x="935666" y="967563"/>
            <a:ext cx="11079126" cy="4801314"/>
          </a:xfrm>
          <a:prstGeom prst="rect">
            <a:avLst/>
          </a:prstGeom>
          <a:noFill/>
        </p:spPr>
        <p:txBody>
          <a:bodyPr wrap="square" rtlCol="0">
            <a:spAutoFit/>
          </a:bodyPr>
          <a:lstStyle/>
          <a:p>
            <a:pPr algn="l"/>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In the choropleth map, we have visualized the average prices of Airbnb listings across different neighborhood groups in New York City:</a:t>
            </a:r>
          </a:p>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Manhattan</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Manhattan stands out with the highest average price of approximately $261 per night.</a:t>
            </a:r>
          </a:p>
          <a:p>
            <a:pPr marL="742950" lvl="1" indent="-28575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This is expected as Manhattan is known for its prime location, tourist attractions, and higher cost of living.</a:t>
            </a:r>
          </a:p>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Brooklyn</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Brooklyn follows with an average price of around $185 per night.</a:t>
            </a:r>
          </a:p>
          <a:p>
            <a:pPr marL="742950" lvl="1" indent="-28575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While still relatively high, prices in Brooklyn are generally more affordable compared to Manhattan.</a:t>
            </a:r>
          </a:p>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Staten Island</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Staten Island has the lowest average price among the boroughs, approximately $126 per night.</a:t>
            </a:r>
          </a:p>
          <a:p>
            <a:pPr marL="742950" lvl="1" indent="-28575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This could be attributed to its distance from Manhattan and fewer tourist attractions.</a:t>
            </a:r>
          </a:p>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Queens and Bronx</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Queens and Bronx have average prices of around $123 and $120 per night, respectively.</a:t>
            </a:r>
          </a:p>
          <a:p>
            <a:pPr marL="742950" lvl="1" indent="-28575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These boroughs offer more budget-friendly options compared to Manhattan and Brooklyn.</a:t>
            </a:r>
          </a:p>
          <a:p>
            <a:endParaRPr lang="en-US" dirty="0"/>
          </a:p>
        </p:txBody>
      </p:sp>
      <p:sp>
        <p:nvSpPr>
          <p:cNvPr id="4" name="TextBox 3">
            <a:extLst>
              <a:ext uri="{FF2B5EF4-FFF2-40B4-BE49-F238E27FC236}">
                <a16:creationId xmlns:a16="http://schemas.microsoft.com/office/drawing/2014/main" id="{5AEECB6E-ADCA-BAD9-CF62-4809A12A05EE}"/>
              </a:ext>
            </a:extLst>
          </p:cNvPr>
          <p:cNvSpPr txBox="1"/>
          <p:nvPr/>
        </p:nvSpPr>
        <p:spPr>
          <a:xfrm>
            <a:off x="449705" y="374754"/>
            <a:ext cx="2406428" cy="646331"/>
          </a:xfrm>
          <a:prstGeom prst="rect">
            <a:avLst/>
          </a:prstGeom>
          <a:noFill/>
        </p:spPr>
        <p:txBody>
          <a:bodyPr wrap="non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Summary:</a:t>
            </a:r>
          </a:p>
        </p:txBody>
      </p:sp>
    </p:spTree>
    <p:extLst>
      <p:ext uri="{BB962C8B-B14F-4D97-AF65-F5344CB8AC3E}">
        <p14:creationId xmlns:p14="http://schemas.microsoft.com/office/powerpoint/2010/main" val="4223165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420E0-8857-14A0-7EF7-B9D17FDB70E6}"/>
              </a:ext>
            </a:extLst>
          </p:cNvPr>
          <p:cNvSpPr>
            <a:spLocks noGrp="1"/>
          </p:cNvSpPr>
          <p:nvPr>
            <p:ph type="title"/>
          </p:nvPr>
        </p:nvSpPr>
        <p:spPr>
          <a:xfrm>
            <a:off x="950105" y="2296742"/>
            <a:ext cx="10653578" cy="1132258"/>
          </a:xfrm>
        </p:spPr>
        <p:txBody>
          <a:bodyPr>
            <a:normAutofit fontScale="90000"/>
          </a:bodyPr>
          <a:lstStyle/>
          <a:p>
            <a:r>
              <a:rPr lang="en-US"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t>Can we visualize the distribution of listings based on their room type and price?</a:t>
            </a:r>
            <a:b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b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261709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F3E6F82-836B-858F-ADED-19E9A71A00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166D5-3A76-6827-E298-CC18877E7C63}"/>
              </a:ext>
            </a:extLst>
          </p:cNvPr>
          <p:cNvSpPr>
            <a:spLocks noGrp="1"/>
          </p:cNvSpPr>
          <p:nvPr>
            <p:ph type="title"/>
          </p:nvPr>
        </p:nvSpPr>
        <p:spPr>
          <a:xfrm>
            <a:off x="1729740" y="454924"/>
            <a:ext cx="8732520" cy="905256"/>
          </a:xfrm>
        </p:spPr>
        <p:txBody>
          <a:bodyPr vert="horz" lIns="91440" tIns="45720" rIns="91440" bIns="45720" rtlCol="0" anchor="b">
            <a:normAutofit/>
          </a:bodyPr>
          <a:lstStyle/>
          <a:p>
            <a:pPr algn="ctr"/>
            <a:r>
              <a:rPr lang="en-US" sz="4400" dirty="0">
                <a:latin typeface="Helvetica Neue" panose="02000503000000020004" pitchFamily="2" charset="0"/>
                <a:ea typeface="Helvetica Neue" panose="02000503000000020004" pitchFamily="2" charset="0"/>
                <a:cs typeface="Helvetica Neue" panose="02000503000000020004" pitchFamily="2" charset="0"/>
              </a:rPr>
              <a:t>CODE</a:t>
            </a:r>
          </a:p>
        </p:txBody>
      </p:sp>
      <p:pic>
        <p:nvPicPr>
          <p:cNvPr id="8" name="Picture 7" descr="A screenshot of a computer code&#10;&#10;Description automatically generated">
            <a:extLst>
              <a:ext uri="{FF2B5EF4-FFF2-40B4-BE49-F238E27FC236}">
                <a16:creationId xmlns:a16="http://schemas.microsoft.com/office/drawing/2014/main" id="{12936991-F033-3A3F-E06E-AFA7C9F44D97}"/>
              </a:ext>
            </a:extLst>
          </p:cNvPr>
          <p:cNvPicPr>
            <a:picLocks noChangeAspect="1"/>
          </p:cNvPicPr>
          <p:nvPr/>
        </p:nvPicPr>
        <p:blipFill>
          <a:blip r:embed="rId3"/>
          <a:stretch>
            <a:fillRect/>
          </a:stretch>
        </p:blipFill>
        <p:spPr>
          <a:xfrm>
            <a:off x="411740" y="2362952"/>
            <a:ext cx="5567617" cy="3410164"/>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2F5A08D2-6F1D-035A-13DD-AEC291C1A332}"/>
              </a:ext>
            </a:extLst>
          </p:cNvPr>
          <p:cNvPicPr>
            <a:picLocks noChangeAspect="1"/>
          </p:cNvPicPr>
          <p:nvPr/>
        </p:nvPicPr>
        <p:blipFill>
          <a:blip r:embed="rId4"/>
          <a:stretch>
            <a:fillRect/>
          </a:stretch>
        </p:blipFill>
        <p:spPr>
          <a:xfrm>
            <a:off x="6210024" y="2362952"/>
            <a:ext cx="5625723" cy="2278417"/>
          </a:xfrm>
          <a:prstGeom prst="rect">
            <a:avLst/>
          </a:prstGeom>
        </p:spPr>
      </p:pic>
    </p:spTree>
    <p:extLst>
      <p:ext uri="{BB962C8B-B14F-4D97-AF65-F5344CB8AC3E}">
        <p14:creationId xmlns:p14="http://schemas.microsoft.com/office/powerpoint/2010/main" val="956401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B468C-0159-46CE-B45A-89EEF5AA4549}"/>
              </a:ext>
            </a:extLst>
          </p:cNvPr>
          <p:cNvSpPr>
            <a:spLocks noGrp="1"/>
          </p:cNvSpPr>
          <p:nvPr>
            <p:ph type="title"/>
          </p:nvPr>
        </p:nvSpPr>
        <p:spPr>
          <a:xfrm>
            <a:off x="612648" y="548640"/>
            <a:ext cx="10945037" cy="1133856"/>
          </a:xfrm>
        </p:spPr>
        <p:txBody>
          <a:bodyPr anchor="t">
            <a:normAutofit/>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OBJECTIVE</a:t>
            </a:r>
          </a:p>
        </p:txBody>
      </p:sp>
      <p:sp>
        <p:nvSpPr>
          <p:cNvPr id="4" name="Content Placeholder 3">
            <a:extLst>
              <a:ext uri="{FF2B5EF4-FFF2-40B4-BE49-F238E27FC236}">
                <a16:creationId xmlns:a16="http://schemas.microsoft.com/office/drawing/2014/main" id="{A86A8040-D5EA-B3A9-F006-83BB3E2607F0}"/>
              </a:ext>
            </a:extLst>
          </p:cNvPr>
          <p:cNvSpPr>
            <a:spLocks noGrp="1"/>
          </p:cNvSpPr>
          <p:nvPr>
            <p:ph idx="1"/>
          </p:nvPr>
        </p:nvSpPr>
        <p:spPr/>
        <p:txBody>
          <a:bodyPr>
            <a:normAutofit fontScale="92500" lnSpcReduction="20000"/>
          </a:bodyPr>
          <a:lstStyle/>
          <a:p>
            <a:pPr algn="l">
              <a:buFont typeface="+mj-lt"/>
              <a:buAutoNum type="arabicPeriod"/>
            </a:pPr>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Explore Spatial Distribution</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Visualize how Airbnb listings are distributed across various neighborhood groups in New York City to understand where demand is highest and where potential hosts could invest for optimal returns.</a:t>
            </a:r>
          </a:p>
          <a:p>
            <a:pPr algn="l">
              <a:buFont typeface="+mj-lt"/>
              <a:buAutoNum type="arabicPeriod"/>
            </a:pPr>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Visualize Pricing Trends and Room Types</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Visualize the distribution of listings based on room types and prices to identify trends and variations in pricing, as well as popular room types in different areas.</a:t>
            </a:r>
          </a:p>
          <a:p>
            <a:pPr algn="l">
              <a:buFont typeface="+mj-lt"/>
              <a:buAutoNum type="arabicPeriod"/>
            </a:pPr>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Compare Price Differences Among Boroughs</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Examine average prices and room type distributions between key boroughs such as Manhattan, Brooklyn, Queens, and others to determine if certain areas offer better value or higher returns for hosts and appeal more to travelers.</a:t>
            </a:r>
          </a:p>
          <a:p>
            <a:pPr algn="l">
              <a:buFont typeface="+mj-lt"/>
              <a:buAutoNum type="arabicPeriod"/>
            </a:pPr>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Implement Interactive Filtering</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Add interactivity to the presentation to allow users to filter listings by price ranges and neighborhood groups, enabling both hosts and travelers to make informed decisions based on their preferences and budgets.</a:t>
            </a:r>
          </a:p>
          <a:p>
            <a:pPr marL="0" indent="0">
              <a:buNone/>
            </a:pPr>
            <a:endParaRPr lang="en-US" dirty="0"/>
          </a:p>
        </p:txBody>
      </p:sp>
    </p:spTree>
    <p:extLst>
      <p:ext uri="{BB962C8B-B14F-4D97-AF65-F5344CB8AC3E}">
        <p14:creationId xmlns:p14="http://schemas.microsoft.com/office/powerpoint/2010/main" val="4076190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0D3096-E106-FD85-BFC6-72357402F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a city&#10;&#10;Description automatically generated">
            <a:extLst>
              <a:ext uri="{FF2B5EF4-FFF2-40B4-BE49-F238E27FC236}">
                <a16:creationId xmlns:a16="http://schemas.microsoft.com/office/drawing/2014/main" id="{DD3BFF73-9F73-9A88-5E22-D668B8C1187F}"/>
              </a:ext>
            </a:extLst>
          </p:cNvPr>
          <p:cNvPicPr>
            <a:picLocks noChangeAspect="1"/>
          </p:cNvPicPr>
          <p:nvPr/>
        </p:nvPicPr>
        <p:blipFill rotWithShape="1">
          <a:blip r:embed="rId3"/>
          <a:srcRect l="742" r="1" b="1"/>
          <a:stretch/>
        </p:blipFill>
        <p:spPr>
          <a:xfrm>
            <a:off x="419099" y="812799"/>
            <a:ext cx="11353802" cy="5885543"/>
          </a:xfrm>
          <a:prstGeom prst="rect">
            <a:avLst/>
          </a:prstGeom>
        </p:spPr>
      </p:pic>
      <p:sp>
        <p:nvSpPr>
          <p:cNvPr id="3" name="TextBox 2">
            <a:extLst>
              <a:ext uri="{FF2B5EF4-FFF2-40B4-BE49-F238E27FC236}">
                <a16:creationId xmlns:a16="http://schemas.microsoft.com/office/drawing/2014/main" id="{9B0728FC-3498-E948-6C67-FFD950DD36D9}"/>
              </a:ext>
            </a:extLst>
          </p:cNvPr>
          <p:cNvSpPr txBox="1"/>
          <p:nvPr/>
        </p:nvSpPr>
        <p:spPr>
          <a:xfrm>
            <a:off x="4862286" y="221734"/>
            <a:ext cx="3744685" cy="523220"/>
          </a:xfrm>
          <a:prstGeom prst="rect">
            <a:avLst/>
          </a:prstGeom>
          <a:noFill/>
        </p:spPr>
        <p:txBody>
          <a:bodyPr wrap="square" rtlCol="0">
            <a:spAutoFit/>
          </a:bodyPr>
          <a:lstStyle/>
          <a:p>
            <a:r>
              <a:rPr lang="en-US" sz="2800" b="1" dirty="0">
                <a:latin typeface="Helvetica Neue" panose="02000503000000020004" pitchFamily="2" charset="0"/>
                <a:ea typeface="Helvetica Neue" panose="02000503000000020004" pitchFamily="2" charset="0"/>
                <a:cs typeface="Helvetica Neue" panose="02000503000000020004" pitchFamily="2" charset="0"/>
              </a:rPr>
              <a:t>BUBBLE MAP</a:t>
            </a:r>
          </a:p>
        </p:txBody>
      </p:sp>
    </p:spTree>
    <p:extLst>
      <p:ext uri="{BB962C8B-B14F-4D97-AF65-F5344CB8AC3E}">
        <p14:creationId xmlns:p14="http://schemas.microsoft.com/office/powerpoint/2010/main" val="1038274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0D3096-E106-FD85-BFC6-72357402F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with blue dots&#10;&#10;Description automatically generated">
            <a:extLst>
              <a:ext uri="{FF2B5EF4-FFF2-40B4-BE49-F238E27FC236}">
                <a16:creationId xmlns:a16="http://schemas.microsoft.com/office/drawing/2014/main" id="{322FCED4-0393-F0FA-A39F-4C4BBE681F92}"/>
              </a:ext>
            </a:extLst>
          </p:cNvPr>
          <p:cNvPicPr>
            <a:picLocks noChangeAspect="1"/>
          </p:cNvPicPr>
          <p:nvPr/>
        </p:nvPicPr>
        <p:blipFill rotWithShape="1">
          <a:blip r:embed="rId3"/>
          <a:srcRect l="742" r="1" b="1"/>
          <a:stretch/>
        </p:blipFill>
        <p:spPr>
          <a:xfrm>
            <a:off x="419099" y="419100"/>
            <a:ext cx="11353802" cy="6033902"/>
          </a:xfrm>
          <a:prstGeom prst="rect">
            <a:avLst/>
          </a:prstGeom>
        </p:spPr>
      </p:pic>
    </p:spTree>
    <p:extLst>
      <p:ext uri="{BB962C8B-B14F-4D97-AF65-F5344CB8AC3E}">
        <p14:creationId xmlns:p14="http://schemas.microsoft.com/office/powerpoint/2010/main" val="4150135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0D3096-E106-FD85-BFC6-72357402F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with green squares and a green rectangle&#10;&#10;Description automatically generated">
            <a:extLst>
              <a:ext uri="{FF2B5EF4-FFF2-40B4-BE49-F238E27FC236}">
                <a16:creationId xmlns:a16="http://schemas.microsoft.com/office/drawing/2014/main" id="{457350F6-EFB8-40DA-61BF-C0C9FD77C3A2}"/>
              </a:ext>
            </a:extLst>
          </p:cNvPr>
          <p:cNvPicPr>
            <a:picLocks noChangeAspect="1"/>
          </p:cNvPicPr>
          <p:nvPr/>
        </p:nvPicPr>
        <p:blipFill rotWithShape="1">
          <a:blip r:embed="rId3"/>
          <a:srcRect l="272" r="1" b="1"/>
          <a:stretch/>
        </p:blipFill>
        <p:spPr>
          <a:xfrm>
            <a:off x="419099" y="419100"/>
            <a:ext cx="11353802" cy="6033902"/>
          </a:xfrm>
          <a:prstGeom prst="rect">
            <a:avLst/>
          </a:prstGeom>
        </p:spPr>
      </p:pic>
    </p:spTree>
    <p:extLst>
      <p:ext uri="{BB962C8B-B14F-4D97-AF65-F5344CB8AC3E}">
        <p14:creationId xmlns:p14="http://schemas.microsoft.com/office/powerpoint/2010/main" val="3909147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80D3096-E106-FD85-BFC6-72357402F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with red text&#10;&#10;Description automatically generated">
            <a:extLst>
              <a:ext uri="{FF2B5EF4-FFF2-40B4-BE49-F238E27FC236}">
                <a16:creationId xmlns:a16="http://schemas.microsoft.com/office/drawing/2014/main" id="{90FFD304-7966-EF10-5779-D564E1338530}"/>
              </a:ext>
            </a:extLst>
          </p:cNvPr>
          <p:cNvPicPr>
            <a:picLocks noChangeAspect="1"/>
          </p:cNvPicPr>
          <p:nvPr/>
        </p:nvPicPr>
        <p:blipFill rotWithShape="1">
          <a:blip r:embed="rId3"/>
          <a:srcRect l="1212"/>
          <a:stretch/>
        </p:blipFill>
        <p:spPr>
          <a:xfrm>
            <a:off x="419099" y="419100"/>
            <a:ext cx="11353802" cy="6033902"/>
          </a:xfrm>
          <a:prstGeom prst="rect">
            <a:avLst/>
          </a:prstGeom>
        </p:spPr>
      </p:pic>
    </p:spTree>
    <p:extLst>
      <p:ext uri="{BB962C8B-B14F-4D97-AF65-F5344CB8AC3E}">
        <p14:creationId xmlns:p14="http://schemas.microsoft.com/office/powerpoint/2010/main" val="83147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80D3096-E106-FD85-BFC6-72357402F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a hotel&#10;&#10;Description automatically generated">
            <a:extLst>
              <a:ext uri="{FF2B5EF4-FFF2-40B4-BE49-F238E27FC236}">
                <a16:creationId xmlns:a16="http://schemas.microsoft.com/office/drawing/2014/main" id="{73ED4315-9614-77FB-B118-D94B5A7FFF08}"/>
              </a:ext>
            </a:extLst>
          </p:cNvPr>
          <p:cNvPicPr>
            <a:picLocks noChangeAspect="1"/>
          </p:cNvPicPr>
          <p:nvPr/>
        </p:nvPicPr>
        <p:blipFill rotWithShape="1">
          <a:blip r:embed="rId3"/>
          <a:srcRect l="742" r="1" b="1"/>
          <a:stretch/>
        </p:blipFill>
        <p:spPr>
          <a:xfrm>
            <a:off x="419099" y="419100"/>
            <a:ext cx="11353802" cy="6033902"/>
          </a:xfrm>
          <a:prstGeom prst="rect">
            <a:avLst/>
          </a:prstGeom>
        </p:spPr>
      </p:pic>
    </p:spTree>
    <p:extLst>
      <p:ext uri="{BB962C8B-B14F-4D97-AF65-F5344CB8AC3E}">
        <p14:creationId xmlns:p14="http://schemas.microsoft.com/office/powerpoint/2010/main" val="1481047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CE5F9-A8C0-FC6D-2933-7B0DCBDD8C19}"/>
              </a:ext>
            </a:extLst>
          </p:cNvPr>
          <p:cNvSpPr txBox="1"/>
          <p:nvPr/>
        </p:nvSpPr>
        <p:spPr>
          <a:xfrm>
            <a:off x="599606" y="736271"/>
            <a:ext cx="11187660" cy="5517571"/>
          </a:xfrm>
          <a:prstGeom prst="rect">
            <a:avLst/>
          </a:prstGeom>
          <a:noFill/>
        </p:spPr>
        <p:txBody>
          <a:bodyPr wrap="square" rtlCol="0">
            <a:spAutoFit/>
          </a:bodyPr>
          <a:lstStyle/>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The visualization of the distribution of listings based on their room type and price:</a:t>
            </a:r>
          </a:p>
          <a:p>
            <a:pPr algn="l"/>
            <a:endPar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Color Representation</a:t>
            </a: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bubble map represents Airbnb listings in New York City, with each bubble indicating a listing's location. The color of the bubble corresponds to the room type:</a:t>
            </a:r>
          </a:p>
          <a:p>
            <a:pPr marL="1200150" lvl="2" indent="-285750" algn="l">
              <a:buFont typeface="Arial" panose="020B0604020202020204" pitchFamily="34" charset="0"/>
              <a:buChar char="•"/>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Blue bubbles represent "Entire home/apt" listings.</a:t>
            </a:r>
          </a:p>
          <a:p>
            <a:pPr marL="1200150" lvl="2" indent="-285750" algn="l">
              <a:buFont typeface="Arial" panose="020B0604020202020204" pitchFamily="34" charset="0"/>
              <a:buChar char="•"/>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Green bubbles represent "Private room" listings.</a:t>
            </a:r>
          </a:p>
          <a:p>
            <a:pPr marL="1200150" lvl="2" indent="-285750" algn="l">
              <a:buFont typeface="Arial" panose="020B0604020202020204" pitchFamily="34" charset="0"/>
              <a:buChar char="•"/>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Red bubbles represent "Shared room" listings.</a:t>
            </a:r>
          </a:p>
          <a:p>
            <a:pPr marL="1200150" lvl="2" indent="-285750" algn="l">
              <a:buFont typeface="Arial" panose="020B0604020202020204" pitchFamily="34" charset="0"/>
              <a:buChar char="•"/>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Brown bubbles represent "Hotel room" listings.</a:t>
            </a:r>
          </a:p>
          <a:p>
            <a:pPr lvl="2" algn="l"/>
            <a:endPar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Bubble Size</a:t>
            </a: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lgn="l">
              <a:buFont typeface="+mj-lt"/>
              <a:buAutoNum type="arabicPeriod"/>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The size of the bubbles indicates the price of the listing.</a:t>
            </a:r>
          </a:p>
          <a:p>
            <a:pPr marL="742950" lvl="1" indent="-285750" algn="l">
              <a:buFont typeface="+mj-lt"/>
              <a:buAutoNum type="arabicPeriod"/>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Larger bubbles represent higher-priced listings, while smaller bubbles represent lower-priced listings.</a:t>
            </a:r>
          </a:p>
          <a:p>
            <a:pPr marL="742950" lvl="1" indent="-285750" algn="l">
              <a:buFont typeface="+mj-lt"/>
              <a:buAutoNum type="arabicPeriod"/>
            </a:pPr>
            <a:endParaRPr lang="en-US" sz="1600" dirty="0">
              <a:solidFill>
                <a:srgbClr val="0D0D0D"/>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Distribution by Room Type</a:t>
            </a: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map illustrates the spatial distribution of different types of listings across the city.</a:t>
            </a:r>
          </a:p>
          <a:p>
            <a:pPr marL="1200150" lvl="2" indent="-285750" algn="l">
              <a:buFont typeface="Arial" panose="020B0604020202020204" pitchFamily="34" charset="0"/>
              <a:buChar char="•"/>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For example, blue bubbles (Entire home/apt) are more concentrated in certain areas, indicating neighborhoods where entire homes or apartments are popular.</a:t>
            </a:r>
          </a:p>
          <a:p>
            <a:pPr marL="1200150" lvl="2" indent="-285750" algn="l">
              <a:buFont typeface="Arial" panose="020B0604020202020204" pitchFamily="34" charset="0"/>
              <a:buChar char="•"/>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Similarly, green bubbles (Private rooms) are spread across the city, suggesting a more even distribution of private room listings.</a:t>
            </a:r>
          </a:p>
          <a:p>
            <a:pPr lvl="1" algn="l"/>
            <a:endParaRPr lang="en-US" b="0" i="0" u="none" strike="noStrike" dirty="0">
              <a:solidFill>
                <a:srgbClr val="0D0D0D"/>
              </a:solidFill>
              <a:effectLst/>
              <a:latin typeface="Söhne"/>
            </a:endParaRPr>
          </a:p>
          <a:p>
            <a:endParaRPr lang="en-US" dirty="0"/>
          </a:p>
        </p:txBody>
      </p:sp>
      <p:sp>
        <p:nvSpPr>
          <p:cNvPr id="3" name="TextBox 2">
            <a:extLst>
              <a:ext uri="{FF2B5EF4-FFF2-40B4-BE49-F238E27FC236}">
                <a16:creationId xmlns:a16="http://schemas.microsoft.com/office/drawing/2014/main" id="{D2C347CB-D744-A5ED-8566-A60BEEA77C75}"/>
              </a:ext>
            </a:extLst>
          </p:cNvPr>
          <p:cNvSpPr txBox="1"/>
          <p:nvPr/>
        </p:nvSpPr>
        <p:spPr>
          <a:xfrm>
            <a:off x="404734" y="89941"/>
            <a:ext cx="2534668" cy="646331"/>
          </a:xfrm>
          <a:prstGeom prst="rect">
            <a:avLst/>
          </a:prstGeom>
          <a:noFill/>
        </p:spPr>
        <p:txBody>
          <a:bodyPr wrap="non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 Summary:</a:t>
            </a:r>
          </a:p>
        </p:txBody>
      </p:sp>
    </p:spTree>
    <p:extLst>
      <p:ext uri="{BB962C8B-B14F-4D97-AF65-F5344CB8AC3E}">
        <p14:creationId xmlns:p14="http://schemas.microsoft.com/office/powerpoint/2010/main" val="2101873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0BB823-4AC9-1955-FEDE-1A0DF4A58CFB}"/>
              </a:ext>
            </a:extLst>
          </p:cNvPr>
          <p:cNvSpPr txBox="1"/>
          <p:nvPr/>
        </p:nvSpPr>
        <p:spPr>
          <a:xfrm>
            <a:off x="712382" y="861237"/>
            <a:ext cx="10696354" cy="4555093"/>
          </a:xfrm>
          <a:prstGeom prst="rect">
            <a:avLst/>
          </a:prstGeom>
          <a:noFill/>
        </p:spPr>
        <p:txBody>
          <a:bodyPr wrap="square" rtlCol="0">
            <a:spAutoFit/>
          </a:bodyPr>
          <a:lstStyle/>
          <a:p>
            <a:pPr algn="l"/>
            <a:endPar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sz="1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 Variation</a:t>
            </a: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size of the bubbles allows us to quickly identify areas with higher or lower average prices.</a:t>
            </a:r>
          </a:p>
          <a:p>
            <a:pPr lvl="1" algn="l"/>
            <a:endPar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1200150" lvl="2" indent="-285750" algn="l">
              <a:buFont typeface="Arial" panose="020B0604020202020204" pitchFamily="34" charset="0"/>
              <a:buChar char="•"/>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Areas with larger bubbles indicate higher-priced listings, while areas with smaller bubbles represent lower-priced listings.</a:t>
            </a:r>
          </a:p>
          <a:p>
            <a:pPr lvl="2" algn="l"/>
            <a:endPar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sz="1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Room Type Preference</a:t>
            </a: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sz="1600" dirty="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We</a:t>
            </a: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can see the popularity of different room types in various neighborhoods, which can inform pricing strategies and marketing efforts.</a:t>
            </a:r>
          </a:p>
          <a:p>
            <a:pPr lvl="1" algn="l"/>
            <a:endPar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1200150" lvl="2" indent="-285750" algn="l">
              <a:buFont typeface="Arial" panose="020B0604020202020204" pitchFamily="34" charset="0"/>
              <a:buChar char="•"/>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For instance, if there's a high concentration of blue bubbles (Entire home/apt) in a particular neighborhood, hosts might adjust their prices accordingly.</a:t>
            </a:r>
          </a:p>
          <a:p>
            <a:pPr marL="1200150" lvl="2" indent="-285750" algn="l">
              <a:buFont typeface="Arial" panose="020B0604020202020204" pitchFamily="34" charset="0"/>
              <a:buChar char="•"/>
            </a:pP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Conversely, if there are more green bubbles (Private rooms) in another area, hosts might target budget-conscious travelers with competitive pricing.</a:t>
            </a:r>
          </a:p>
          <a:p>
            <a:pPr lvl="2" algn="l"/>
            <a:endPar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6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Interactive Feature</a:t>
            </a:r>
            <a:r>
              <a:rPr lang="en-US" sz="16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interactive legend allows stakeholders to filter the map by room type, enabling them to focus on specific types of listings. This feature provides flexibility in exploring the distribution of listings based on different criteria.</a:t>
            </a:r>
          </a:p>
          <a:p>
            <a:endParaRPr lang="en-US" dirty="0"/>
          </a:p>
        </p:txBody>
      </p:sp>
    </p:spTree>
    <p:extLst>
      <p:ext uri="{BB962C8B-B14F-4D97-AF65-F5344CB8AC3E}">
        <p14:creationId xmlns:p14="http://schemas.microsoft.com/office/powerpoint/2010/main" val="527895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BAAC4-F8FC-D327-AA73-AF232B2B8232}"/>
              </a:ext>
            </a:extLst>
          </p:cNvPr>
          <p:cNvSpPr>
            <a:spLocks noGrp="1"/>
          </p:cNvSpPr>
          <p:nvPr>
            <p:ph type="title"/>
          </p:nvPr>
        </p:nvSpPr>
        <p:spPr>
          <a:xfrm>
            <a:off x="526473" y="2672715"/>
            <a:ext cx="11835128" cy="1132258"/>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Interactive Visualization</a:t>
            </a:r>
          </a:p>
        </p:txBody>
      </p:sp>
    </p:spTree>
    <p:extLst>
      <p:ext uri="{BB962C8B-B14F-4D97-AF65-F5344CB8AC3E}">
        <p14:creationId xmlns:p14="http://schemas.microsoft.com/office/powerpoint/2010/main" val="1075004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B70D1-114D-0C5D-47BB-D8247E9A16D7}"/>
              </a:ext>
            </a:extLst>
          </p:cNvPr>
          <p:cNvSpPr>
            <a:spLocks noGrp="1"/>
          </p:cNvSpPr>
          <p:nvPr>
            <p:ph type="title"/>
          </p:nvPr>
        </p:nvSpPr>
        <p:spPr>
          <a:xfrm>
            <a:off x="612648" y="2641600"/>
            <a:ext cx="10653578" cy="7874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Interactive Aggregation Visualization</a:t>
            </a:r>
          </a:p>
        </p:txBody>
      </p:sp>
    </p:spTree>
    <p:extLst>
      <p:ext uri="{BB962C8B-B14F-4D97-AF65-F5344CB8AC3E}">
        <p14:creationId xmlns:p14="http://schemas.microsoft.com/office/powerpoint/2010/main" val="2029083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337FA-2D35-CD7C-4FEB-F20EDF6EFF4A}"/>
              </a:ext>
            </a:extLst>
          </p:cNvPr>
          <p:cNvSpPr>
            <a:spLocks noGrp="1"/>
          </p:cNvSpPr>
          <p:nvPr>
            <p:ph type="title"/>
          </p:nvPr>
        </p:nvSpPr>
        <p:spPr>
          <a:xfrm>
            <a:off x="769211" y="2701290"/>
            <a:ext cx="10653578" cy="1551396"/>
          </a:xfrm>
        </p:spPr>
        <p:txBody>
          <a:bodyPr>
            <a:normAutofit fontScale="90000"/>
          </a:bodyPr>
          <a:lstStyle/>
          <a:p>
            <a:r>
              <a:rPr lang="en-US"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t>Are there any noticeable differences in the average price or room type distribution between Manhattan, Brooklyn, Queens, and other boroughs?</a:t>
            </a:r>
            <a:br>
              <a:rPr lang="en-US" b="0" i="0" dirty="0">
                <a:solidFill>
                  <a:srgbClr val="212121"/>
                </a:solidFill>
                <a:effectLst/>
                <a:highlight>
                  <a:srgbClr val="FFFFFF"/>
                </a:highlight>
                <a:latin typeface="Helvetica Neue" panose="02000503000000020004" pitchFamily="2" charset="0"/>
                <a:ea typeface="Helvetica Neue" panose="02000503000000020004" pitchFamily="2" charset="0"/>
                <a:cs typeface="Helvetica Neue" panose="02000503000000020004" pitchFamily="2" charset="0"/>
              </a:rPr>
            </a:b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54549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F2E7C-9C58-DD49-321B-6E89E813973F}"/>
              </a:ext>
            </a:extLst>
          </p:cNvPr>
          <p:cNvSpPr>
            <a:spLocks noGrp="1"/>
          </p:cNvSpPr>
          <p:nvPr>
            <p:ph type="title"/>
          </p:nvPr>
        </p:nvSpPr>
        <p:spPr>
          <a:xfrm>
            <a:off x="612649" y="548639"/>
            <a:ext cx="3494314" cy="770875"/>
          </a:xfrm>
        </p:spPr>
        <p:txBody>
          <a:bodyPr anchor="t">
            <a:normAutofit fontScale="90000"/>
          </a:bodyPr>
          <a:lstStyle/>
          <a:p>
            <a:r>
              <a:rPr lang="en-US" sz="3200" dirty="0">
                <a:latin typeface="Helvetica Neue" panose="02000503000000020004" pitchFamily="2" charset="0"/>
                <a:ea typeface="Helvetica Neue" panose="02000503000000020004" pitchFamily="2" charset="0"/>
                <a:cs typeface="Helvetica Neue" panose="02000503000000020004" pitchFamily="2" charset="0"/>
              </a:rPr>
              <a:t>DATASET</a:t>
            </a:r>
            <a:br>
              <a:rPr lang="en-US" dirty="0"/>
            </a:br>
            <a:endParaRPr lang="en-US" dirty="0"/>
          </a:p>
        </p:txBody>
      </p:sp>
      <p:sp>
        <p:nvSpPr>
          <p:cNvPr id="4" name="Content Placeholder 3">
            <a:extLst>
              <a:ext uri="{FF2B5EF4-FFF2-40B4-BE49-F238E27FC236}">
                <a16:creationId xmlns:a16="http://schemas.microsoft.com/office/drawing/2014/main" id="{E2F99813-58D6-6BC2-9AC9-1024E4DC04D5}"/>
              </a:ext>
            </a:extLst>
          </p:cNvPr>
          <p:cNvSpPr>
            <a:spLocks noGrp="1"/>
          </p:cNvSpPr>
          <p:nvPr>
            <p:ph idx="1"/>
          </p:nvPr>
        </p:nvSpPr>
        <p:spPr/>
        <p:txBody>
          <a:bodyPr/>
          <a:lstStyle/>
          <a:p>
            <a:pPr algn="l">
              <a:buFont typeface="+mj-lt"/>
              <a:buAutoNum type="arabicPeriod"/>
            </a:pPr>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Data Overview</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dataset consists of 39,391 rows, providing a comprehensive dataset for analysis.</a:t>
            </a:r>
          </a:p>
          <a:p>
            <a:pPr>
              <a:buFont typeface="+mj-lt"/>
              <a:buAutoNum type="arabicPeriod"/>
            </a:pPr>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Source of Data</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dataset was obtained from Inside Airbnb, ensuring reliability and accuracy. (</a:t>
            </a:r>
            <a:r>
              <a:rPr lang="en-US" dirty="0">
                <a:latin typeface="Helvetica Neue" panose="02000503000000020004" pitchFamily="2" charset="0"/>
                <a:ea typeface="Helvetica Neue" panose="02000503000000020004" pitchFamily="2" charset="0"/>
                <a:cs typeface="Helvetica Neue" panose="02000503000000020004" pitchFamily="2" charset="0"/>
                <a:hlinkClick r:id="rId3"/>
              </a:rPr>
              <a:t>https://insideairbnb.com/get-the-data/</a:t>
            </a:r>
            <a:r>
              <a:rPr lang="en-US" dirty="0">
                <a:latin typeface="Helvetica Neue" panose="02000503000000020004" pitchFamily="2" charset="0"/>
                <a:ea typeface="Helvetica Neue" panose="02000503000000020004" pitchFamily="2" charset="0"/>
                <a:cs typeface="Helvetica Neue" panose="02000503000000020004" pitchFamily="2" charset="0"/>
              </a:rPr>
              <a:t>)</a:t>
            </a:r>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buFont typeface="+mj-lt"/>
              <a:buAutoNum type="arabicPeriod"/>
            </a:pPr>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Project Focus</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project focused on visualizing Airbnb listings in New York City, utilizing the dataset to gain insights into pricing trends, spatial distribution, and other relevant factors.</a:t>
            </a:r>
          </a:p>
          <a:p>
            <a:pPr algn="l">
              <a:buFont typeface="+mj-lt"/>
              <a:buAutoNum type="arabicPeriod"/>
            </a:pPr>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Approach</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Through this visualization, we aimed to understand the characteristics of Airbnb listings in New York City and provide valuable insights for hosts and travelers alike.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7369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5A92A98-187D-1D81-86FD-8D40CC69B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FCDCB-3959-D2A3-540C-6EFEAAB4DE36}"/>
              </a:ext>
            </a:extLst>
          </p:cNvPr>
          <p:cNvSpPr>
            <a:spLocks noGrp="1"/>
          </p:cNvSpPr>
          <p:nvPr>
            <p:ph type="title"/>
          </p:nvPr>
        </p:nvSpPr>
        <p:spPr>
          <a:xfrm>
            <a:off x="492940" y="473829"/>
            <a:ext cx="11294162" cy="1170252"/>
          </a:xfrm>
        </p:spPr>
        <p:txBody>
          <a:bodyPr vert="horz" lIns="91440" tIns="45720" rIns="91440" bIns="45720" rtlCol="0" anchor="b">
            <a:normAutofit/>
          </a:bodyPr>
          <a:lstStyle/>
          <a:p>
            <a:r>
              <a:rPr lang="en-US" sz="4000" dirty="0"/>
              <a:t>                                       </a:t>
            </a:r>
            <a:r>
              <a:rPr lang="en-US" sz="4000" dirty="0">
                <a:latin typeface="Helvetica Neue" panose="02000503000000020004" pitchFamily="2" charset="0"/>
                <a:ea typeface="Helvetica Neue" panose="02000503000000020004" pitchFamily="2" charset="0"/>
                <a:cs typeface="Helvetica Neue" panose="02000503000000020004" pitchFamily="2" charset="0"/>
              </a:rPr>
              <a:t>CODE</a:t>
            </a:r>
          </a:p>
        </p:txBody>
      </p:sp>
      <p:pic>
        <p:nvPicPr>
          <p:cNvPr id="8" name="Picture 7" descr="A screenshot of a computer program&#10;&#10;Description automatically generated">
            <a:extLst>
              <a:ext uri="{FF2B5EF4-FFF2-40B4-BE49-F238E27FC236}">
                <a16:creationId xmlns:a16="http://schemas.microsoft.com/office/drawing/2014/main" id="{1EE94239-DDC5-BDFF-8AE4-2E535A2D8032}"/>
              </a:ext>
            </a:extLst>
          </p:cNvPr>
          <p:cNvPicPr>
            <a:picLocks noChangeAspect="1"/>
          </p:cNvPicPr>
          <p:nvPr/>
        </p:nvPicPr>
        <p:blipFill>
          <a:blip r:embed="rId3"/>
          <a:stretch>
            <a:fillRect/>
          </a:stretch>
        </p:blipFill>
        <p:spPr>
          <a:xfrm>
            <a:off x="6284686" y="1644081"/>
            <a:ext cx="5820298" cy="3726204"/>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12D61103-C705-06A0-0953-4D667FEFE592}"/>
              </a:ext>
            </a:extLst>
          </p:cNvPr>
          <p:cNvPicPr>
            <a:picLocks noChangeAspect="1"/>
          </p:cNvPicPr>
          <p:nvPr/>
        </p:nvPicPr>
        <p:blipFill>
          <a:blip r:embed="rId4"/>
          <a:stretch>
            <a:fillRect/>
          </a:stretch>
        </p:blipFill>
        <p:spPr>
          <a:xfrm>
            <a:off x="492940" y="1644082"/>
            <a:ext cx="5647594" cy="3726204"/>
          </a:xfrm>
          <a:prstGeom prst="rect">
            <a:avLst/>
          </a:prstGeom>
        </p:spPr>
      </p:pic>
    </p:spTree>
    <p:extLst>
      <p:ext uri="{BB962C8B-B14F-4D97-AF65-F5344CB8AC3E}">
        <p14:creationId xmlns:p14="http://schemas.microsoft.com/office/powerpoint/2010/main" val="2497154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rectangular shapes&#10;&#10;Description automatically generated with medium confidence">
            <a:extLst>
              <a:ext uri="{FF2B5EF4-FFF2-40B4-BE49-F238E27FC236}">
                <a16:creationId xmlns:a16="http://schemas.microsoft.com/office/drawing/2014/main" id="{A6B4BB18-78D7-57FD-644E-950B849AF559}"/>
              </a:ext>
            </a:extLst>
          </p:cNvPr>
          <p:cNvPicPr>
            <a:picLocks noChangeAspect="1"/>
          </p:cNvPicPr>
          <p:nvPr/>
        </p:nvPicPr>
        <p:blipFill>
          <a:blip r:embed="rId3"/>
          <a:stretch>
            <a:fillRect/>
          </a:stretch>
        </p:blipFill>
        <p:spPr>
          <a:xfrm>
            <a:off x="2063054" y="1432975"/>
            <a:ext cx="7772400" cy="3992049"/>
          </a:xfrm>
          <a:prstGeom prst="rect">
            <a:avLst/>
          </a:prstGeom>
        </p:spPr>
      </p:pic>
      <p:sp>
        <p:nvSpPr>
          <p:cNvPr id="8" name="TextBox 7">
            <a:extLst>
              <a:ext uri="{FF2B5EF4-FFF2-40B4-BE49-F238E27FC236}">
                <a16:creationId xmlns:a16="http://schemas.microsoft.com/office/drawing/2014/main" id="{848D09E5-E930-546F-ACD7-F1F8C9A31D12}"/>
              </a:ext>
            </a:extLst>
          </p:cNvPr>
          <p:cNvSpPr txBox="1"/>
          <p:nvPr/>
        </p:nvSpPr>
        <p:spPr>
          <a:xfrm>
            <a:off x="1888761" y="344774"/>
            <a:ext cx="10395557"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Interactive Aggregation Visualization</a:t>
            </a:r>
          </a:p>
        </p:txBody>
      </p:sp>
    </p:spTree>
    <p:extLst>
      <p:ext uri="{BB962C8B-B14F-4D97-AF65-F5344CB8AC3E}">
        <p14:creationId xmlns:p14="http://schemas.microsoft.com/office/powerpoint/2010/main" val="1431567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48EA17-F2CF-2F98-FC06-DBB6A2AEC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10" name="Rectangle 9">
            <a:extLst>
              <a:ext uri="{FF2B5EF4-FFF2-40B4-BE49-F238E27FC236}">
                <a16:creationId xmlns:a16="http://schemas.microsoft.com/office/drawing/2014/main" id="{4D3D4267-6754-E656-C65D-257297D4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3" name="Picture 2" descr="A graph of a hotel room&#10;&#10;Description automatically generated">
            <a:extLst>
              <a:ext uri="{FF2B5EF4-FFF2-40B4-BE49-F238E27FC236}">
                <a16:creationId xmlns:a16="http://schemas.microsoft.com/office/drawing/2014/main" id="{55DB7CA5-94FE-098E-2657-C0C1CB6024F9}"/>
              </a:ext>
            </a:extLst>
          </p:cNvPr>
          <p:cNvPicPr>
            <a:picLocks noChangeAspect="1"/>
          </p:cNvPicPr>
          <p:nvPr/>
        </p:nvPicPr>
        <p:blipFill rotWithShape="1">
          <a:blip r:embed="rId3"/>
          <a:srcRect r="7025" b="-1"/>
          <a:stretch/>
        </p:blipFill>
        <p:spPr>
          <a:xfrm>
            <a:off x="1903751" y="1523071"/>
            <a:ext cx="8054639" cy="3811858"/>
          </a:xfrm>
          <a:prstGeom prst="rect">
            <a:avLst/>
          </a:prstGeom>
        </p:spPr>
      </p:pic>
    </p:spTree>
    <p:extLst>
      <p:ext uri="{BB962C8B-B14F-4D97-AF65-F5344CB8AC3E}">
        <p14:creationId xmlns:p14="http://schemas.microsoft.com/office/powerpoint/2010/main" val="3880414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hotel room&#10;&#10;Description automatically generated">
            <a:extLst>
              <a:ext uri="{FF2B5EF4-FFF2-40B4-BE49-F238E27FC236}">
                <a16:creationId xmlns:a16="http://schemas.microsoft.com/office/drawing/2014/main" id="{35535636-CFCA-08AF-50EC-AC9D0B3CA830}"/>
              </a:ext>
            </a:extLst>
          </p:cNvPr>
          <p:cNvPicPr>
            <a:picLocks noChangeAspect="1"/>
          </p:cNvPicPr>
          <p:nvPr/>
        </p:nvPicPr>
        <p:blipFill>
          <a:blip r:embed="rId3"/>
          <a:stretch>
            <a:fillRect/>
          </a:stretch>
        </p:blipFill>
        <p:spPr>
          <a:xfrm>
            <a:off x="2209800" y="1976080"/>
            <a:ext cx="7772400" cy="3548269"/>
          </a:xfrm>
          <a:prstGeom prst="rect">
            <a:avLst/>
          </a:prstGeom>
        </p:spPr>
      </p:pic>
    </p:spTree>
    <p:extLst>
      <p:ext uri="{BB962C8B-B14F-4D97-AF65-F5344CB8AC3E}">
        <p14:creationId xmlns:p14="http://schemas.microsoft.com/office/powerpoint/2010/main" val="1858067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blue squares&#10;&#10;Description automatically generated">
            <a:extLst>
              <a:ext uri="{FF2B5EF4-FFF2-40B4-BE49-F238E27FC236}">
                <a16:creationId xmlns:a16="http://schemas.microsoft.com/office/drawing/2014/main" id="{30F31370-CED5-5964-2B54-5082BD1F0FB6}"/>
              </a:ext>
            </a:extLst>
          </p:cNvPr>
          <p:cNvPicPr>
            <a:picLocks noChangeAspect="1"/>
          </p:cNvPicPr>
          <p:nvPr/>
        </p:nvPicPr>
        <p:blipFill>
          <a:blip r:embed="rId3"/>
          <a:stretch>
            <a:fillRect/>
          </a:stretch>
        </p:blipFill>
        <p:spPr>
          <a:xfrm>
            <a:off x="2050473" y="1593929"/>
            <a:ext cx="7772400" cy="3470245"/>
          </a:xfrm>
          <a:prstGeom prst="rect">
            <a:avLst/>
          </a:prstGeom>
        </p:spPr>
      </p:pic>
    </p:spTree>
    <p:extLst>
      <p:ext uri="{BB962C8B-B14F-4D97-AF65-F5344CB8AC3E}">
        <p14:creationId xmlns:p14="http://schemas.microsoft.com/office/powerpoint/2010/main" val="2424137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blue squares&#10;&#10;Description automatically generated">
            <a:extLst>
              <a:ext uri="{FF2B5EF4-FFF2-40B4-BE49-F238E27FC236}">
                <a16:creationId xmlns:a16="http://schemas.microsoft.com/office/drawing/2014/main" id="{5AF4D761-1F88-F3F6-38D3-0C7477A6608A}"/>
              </a:ext>
            </a:extLst>
          </p:cNvPr>
          <p:cNvPicPr>
            <a:picLocks noChangeAspect="1"/>
          </p:cNvPicPr>
          <p:nvPr/>
        </p:nvPicPr>
        <p:blipFill>
          <a:blip r:embed="rId3"/>
          <a:stretch>
            <a:fillRect/>
          </a:stretch>
        </p:blipFill>
        <p:spPr>
          <a:xfrm>
            <a:off x="1862765" y="1630178"/>
            <a:ext cx="7772400" cy="3851110"/>
          </a:xfrm>
          <a:prstGeom prst="rect">
            <a:avLst/>
          </a:prstGeom>
        </p:spPr>
      </p:pic>
    </p:spTree>
    <p:extLst>
      <p:ext uri="{BB962C8B-B14F-4D97-AF65-F5344CB8AC3E}">
        <p14:creationId xmlns:p14="http://schemas.microsoft.com/office/powerpoint/2010/main" val="33074174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e chart with numbers and a number of percentages&#10;&#10;Description automatically generated">
            <a:extLst>
              <a:ext uri="{FF2B5EF4-FFF2-40B4-BE49-F238E27FC236}">
                <a16:creationId xmlns:a16="http://schemas.microsoft.com/office/drawing/2014/main" id="{D3F525DD-850B-528F-96F5-9D7887818627}"/>
              </a:ext>
            </a:extLst>
          </p:cNvPr>
          <p:cNvPicPr>
            <a:picLocks noChangeAspect="1"/>
          </p:cNvPicPr>
          <p:nvPr/>
        </p:nvPicPr>
        <p:blipFill>
          <a:blip r:embed="rId3"/>
          <a:stretch>
            <a:fillRect/>
          </a:stretch>
        </p:blipFill>
        <p:spPr>
          <a:xfrm>
            <a:off x="2209800" y="1651755"/>
            <a:ext cx="7772400" cy="4053253"/>
          </a:xfrm>
          <a:prstGeom prst="rect">
            <a:avLst/>
          </a:prstGeom>
        </p:spPr>
      </p:pic>
    </p:spTree>
    <p:extLst>
      <p:ext uri="{BB962C8B-B14F-4D97-AF65-F5344CB8AC3E}">
        <p14:creationId xmlns:p14="http://schemas.microsoft.com/office/powerpoint/2010/main" val="252634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orange pie chart&#10;&#10;Description automatically generated">
            <a:extLst>
              <a:ext uri="{FF2B5EF4-FFF2-40B4-BE49-F238E27FC236}">
                <a16:creationId xmlns:a16="http://schemas.microsoft.com/office/drawing/2014/main" id="{36463A22-772B-AEFD-1E94-85FC1E2EFCC8}"/>
              </a:ext>
            </a:extLst>
          </p:cNvPr>
          <p:cNvPicPr>
            <a:picLocks noChangeAspect="1"/>
          </p:cNvPicPr>
          <p:nvPr/>
        </p:nvPicPr>
        <p:blipFill>
          <a:blip r:embed="rId3"/>
          <a:stretch>
            <a:fillRect/>
          </a:stretch>
        </p:blipFill>
        <p:spPr>
          <a:xfrm>
            <a:off x="2366819" y="1643232"/>
            <a:ext cx="7772400" cy="3876336"/>
          </a:xfrm>
          <a:prstGeom prst="rect">
            <a:avLst/>
          </a:prstGeom>
        </p:spPr>
      </p:pic>
    </p:spTree>
    <p:extLst>
      <p:ext uri="{BB962C8B-B14F-4D97-AF65-F5344CB8AC3E}">
        <p14:creationId xmlns:p14="http://schemas.microsoft.com/office/powerpoint/2010/main" val="375833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Description automatically generated">
            <a:extLst>
              <a:ext uri="{FF2B5EF4-FFF2-40B4-BE49-F238E27FC236}">
                <a16:creationId xmlns:a16="http://schemas.microsoft.com/office/drawing/2014/main" id="{A7C604C7-D2E7-A51C-8FFC-E200F640CD62}"/>
              </a:ext>
            </a:extLst>
          </p:cNvPr>
          <p:cNvPicPr>
            <a:picLocks noChangeAspect="1"/>
          </p:cNvPicPr>
          <p:nvPr/>
        </p:nvPicPr>
        <p:blipFill>
          <a:blip r:embed="rId3"/>
          <a:stretch>
            <a:fillRect/>
          </a:stretch>
        </p:blipFill>
        <p:spPr>
          <a:xfrm>
            <a:off x="2209800" y="1065645"/>
            <a:ext cx="7772400" cy="4943022"/>
          </a:xfrm>
          <a:prstGeom prst="rect">
            <a:avLst/>
          </a:prstGeom>
        </p:spPr>
      </p:pic>
    </p:spTree>
    <p:extLst>
      <p:ext uri="{BB962C8B-B14F-4D97-AF65-F5344CB8AC3E}">
        <p14:creationId xmlns:p14="http://schemas.microsoft.com/office/powerpoint/2010/main" val="768818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e chart with numbers and text&#10;&#10;Description automatically generated">
            <a:extLst>
              <a:ext uri="{FF2B5EF4-FFF2-40B4-BE49-F238E27FC236}">
                <a16:creationId xmlns:a16="http://schemas.microsoft.com/office/drawing/2014/main" id="{24E1A573-0BB2-3C06-0873-9ACBC86CDFB7}"/>
              </a:ext>
            </a:extLst>
          </p:cNvPr>
          <p:cNvPicPr>
            <a:picLocks noChangeAspect="1"/>
          </p:cNvPicPr>
          <p:nvPr/>
        </p:nvPicPr>
        <p:blipFill>
          <a:blip r:embed="rId3"/>
          <a:stretch>
            <a:fillRect/>
          </a:stretch>
        </p:blipFill>
        <p:spPr>
          <a:xfrm>
            <a:off x="2606749" y="1277137"/>
            <a:ext cx="7772400" cy="4303725"/>
          </a:xfrm>
          <a:prstGeom prst="rect">
            <a:avLst/>
          </a:prstGeom>
        </p:spPr>
      </p:pic>
    </p:spTree>
    <p:extLst>
      <p:ext uri="{BB962C8B-B14F-4D97-AF65-F5344CB8AC3E}">
        <p14:creationId xmlns:p14="http://schemas.microsoft.com/office/powerpoint/2010/main" val="1237061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65F7F7-2FCE-8F01-53DE-15C39342B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E9E3E-DD4F-11C9-B52A-7FF4CB984A02}"/>
              </a:ext>
            </a:extLst>
          </p:cNvPr>
          <p:cNvSpPr>
            <a:spLocks noGrp="1"/>
          </p:cNvSpPr>
          <p:nvPr>
            <p:ph type="title"/>
          </p:nvPr>
        </p:nvSpPr>
        <p:spPr>
          <a:xfrm>
            <a:off x="1731821" y="595745"/>
            <a:ext cx="8728364" cy="734291"/>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LOADING THE DATASET</a:t>
            </a:r>
          </a:p>
        </p:txBody>
      </p:sp>
      <p:pic>
        <p:nvPicPr>
          <p:cNvPr id="7" name="Content Placeholder 6" descr="A white rectangular object with a black stripe&#10;&#10;Description automatically generated with medium confidence">
            <a:extLst>
              <a:ext uri="{FF2B5EF4-FFF2-40B4-BE49-F238E27FC236}">
                <a16:creationId xmlns:a16="http://schemas.microsoft.com/office/drawing/2014/main" id="{E37FA360-AFC5-0ED0-1416-6CA22B6257F8}"/>
              </a:ext>
            </a:extLst>
          </p:cNvPr>
          <p:cNvPicPr>
            <a:picLocks noGrp="1" noChangeAspect="1"/>
          </p:cNvPicPr>
          <p:nvPr>
            <p:ph idx="1"/>
          </p:nvPr>
        </p:nvPicPr>
        <p:blipFill>
          <a:blip r:embed="rId3"/>
          <a:stretch>
            <a:fillRect/>
          </a:stretch>
        </p:blipFill>
        <p:spPr>
          <a:xfrm>
            <a:off x="612775" y="2660073"/>
            <a:ext cx="10653713" cy="2189018"/>
          </a:xfrm>
        </p:spPr>
      </p:pic>
    </p:spTree>
    <p:extLst>
      <p:ext uri="{BB962C8B-B14F-4D97-AF65-F5344CB8AC3E}">
        <p14:creationId xmlns:p14="http://schemas.microsoft.com/office/powerpoint/2010/main" val="2333503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e chart with numbers and a few percentages&#10;&#10;Description automatically generated">
            <a:extLst>
              <a:ext uri="{FF2B5EF4-FFF2-40B4-BE49-F238E27FC236}">
                <a16:creationId xmlns:a16="http://schemas.microsoft.com/office/drawing/2014/main" id="{DC71A670-F4AF-2AC1-DB2A-A282FE3B8BB2}"/>
              </a:ext>
            </a:extLst>
          </p:cNvPr>
          <p:cNvPicPr>
            <a:picLocks noChangeAspect="1"/>
          </p:cNvPicPr>
          <p:nvPr/>
        </p:nvPicPr>
        <p:blipFill>
          <a:blip r:embed="rId3"/>
          <a:stretch>
            <a:fillRect/>
          </a:stretch>
        </p:blipFill>
        <p:spPr>
          <a:xfrm>
            <a:off x="2209800" y="1425864"/>
            <a:ext cx="7772400" cy="4680382"/>
          </a:xfrm>
          <a:prstGeom prst="rect">
            <a:avLst/>
          </a:prstGeom>
        </p:spPr>
      </p:pic>
    </p:spTree>
    <p:extLst>
      <p:ext uri="{BB962C8B-B14F-4D97-AF65-F5344CB8AC3E}">
        <p14:creationId xmlns:p14="http://schemas.microsoft.com/office/powerpoint/2010/main" val="2383100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091A48-12EA-40F6-62D0-A496042FFE3B}"/>
              </a:ext>
            </a:extLst>
          </p:cNvPr>
          <p:cNvSpPr txBox="1"/>
          <p:nvPr/>
        </p:nvSpPr>
        <p:spPr>
          <a:xfrm>
            <a:off x="680484" y="925033"/>
            <a:ext cx="184731"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38EDAE33-81AF-D991-CD83-8EC718EAD146}"/>
              </a:ext>
            </a:extLst>
          </p:cNvPr>
          <p:cNvSpPr txBox="1"/>
          <p:nvPr/>
        </p:nvSpPr>
        <p:spPr>
          <a:xfrm>
            <a:off x="134912" y="721282"/>
            <a:ext cx="11621659" cy="5909310"/>
          </a:xfrm>
          <a:prstGeom prst="rect">
            <a:avLst/>
          </a:prstGeom>
          <a:noFill/>
        </p:spPr>
        <p:txBody>
          <a:bodyPr wrap="square" rtlCol="0">
            <a:spAutoFit/>
          </a:bodyPr>
          <a:lstStyle/>
          <a:p>
            <a:pPr algn="l"/>
            <a:r>
              <a:rPr lang="en-US" sz="15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Average Price Analysis</a:t>
            </a: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algn="l"/>
            <a:endPar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sz="15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Manhattan</a:t>
            </a: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The average price is the highest among all boroughs.</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homes/apartments have the highest average price, indicating the demand for spacious accommodations in this prime location.</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Hotel rooms also have high prices, reflecting the luxury accommodation options available.</a:t>
            </a:r>
          </a:p>
          <a:p>
            <a:pPr lvl="1" algn="l"/>
            <a:r>
              <a:rPr lang="en-US" sz="15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Brooklyn</a:t>
            </a: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Prices are lower compared to Manhattan but higher than Queens, Staten Island, and Bronx.</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homes/apartments have the highest average price, suggesting a demand for larger living spaces.</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Private rooms and shared rooms have relatively lower prices, catering to budget-conscious travelers.</a:t>
            </a:r>
          </a:p>
          <a:p>
            <a:pPr lvl="1" algn="l"/>
            <a:r>
              <a:rPr lang="en-US" sz="15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Queens</a:t>
            </a: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Prices are generally lower compared to Manhattan and Brooklyn.</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homes/apartments have a moderate average price.</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Private rooms and shared rooms offer more affordable options.</a:t>
            </a:r>
          </a:p>
          <a:p>
            <a:pPr lvl="1" algn="l"/>
            <a:r>
              <a:rPr lang="en-US" sz="15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Staten Island</a:t>
            </a: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Prices are the lowest among all boroughs.</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homes/apartments and shared rooms have comparable average prices, indicating a preference for communal living.</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Hotel rooms and private rooms have slightly higher prices.</a:t>
            </a:r>
          </a:p>
          <a:p>
            <a:pPr lvl="1" algn="l"/>
            <a:r>
              <a:rPr lang="en-US" sz="1500"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Bronx</a:t>
            </a: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Prices are lower compared to Manhattan and Brooklyn but slightly higher than Staten Island.</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Private rooms have the lowest average price, providing budget-friendly options.</a:t>
            </a:r>
          </a:p>
          <a:p>
            <a:pPr marL="1143000" lvl="2" indent="-228600" algn="l">
              <a:buFont typeface="+mj-lt"/>
              <a:buAutoNum type="arabicPeriod"/>
            </a:pPr>
            <a:r>
              <a:rPr lang="en-US" sz="15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homes/apartments have moderate prices.</a:t>
            </a:r>
          </a:p>
          <a:p>
            <a:endParaRPr lang="en-US" dirty="0"/>
          </a:p>
        </p:txBody>
      </p:sp>
      <p:sp>
        <p:nvSpPr>
          <p:cNvPr id="4" name="TextBox 3">
            <a:extLst>
              <a:ext uri="{FF2B5EF4-FFF2-40B4-BE49-F238E27FC236}">
                <a16:creationId xmlns:a16="http://schemas.microsoft.com/office/drawing/2014/main" id="{37FE2B31-DE0B-4013-FD1E-2336F7C75D08}"/>
              </a:ext>
            </a:extLst>
          </p:cNvPr>
          <p:cNvSpPr txBox="1"/>
          <p:nvPr/>
        </p:nvSpPr>
        <p:spPr>
          <a:xfrm>
            <a:off x="134911" y="74951"/>
            <a:ext cx="2811163"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Summary:</a:t>
            </a:r>
          </a:p>
        </p:txBody>
      </p:sp>
    </p:spTree>
    <p:extLst>
      <p:ext uri="{BB962C8B-B14F-4D97-AF65-F5344CB8AC3E}">
        <p14:creationId xmlns:p14="http://schemas.microsoft.com/office/powerpoint/2010/main" val="343434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018B00-5CB1-B44A-1FD1-497C1017FD70}"/>
              </a:ext>
            </a:extLst>
          </p:cNvPr>
          <p:cNvSpPr txBox="1"/>
          <p:nvPr/>
        </p:nvSpPr>
        <p:spPr>
          <a:xfrm>
            <a:off x="329609" y="287079"/>
            <a:ext cx="10891379" cy="4801314"/>
          </a:xfrm>
          <a:prstGeom prst="rect">
            <a:avLst/>
          </a:prstGeom>
          <a:noFill/>
        </p:spPr>
        <p:txBody>
          <a:bodyPr wrap="none" rtlCol="0">
            <a:spAutoFit/>
          </a:bodyPr>
          <a:lstStyle/>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Room Type Distribution</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Manhattan</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Dominated by entire homes/apartments, which account for the majority of listings.</a:t>
            </a:r>
          </a:p>
          <a:p>
            <a:pPr marL="1143000" lvl="2" indent="-22860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Private rooms are also popular, offering more affordable options for solo travelers or couples.</a:t>
            </a: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Brooklyn</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Similar to Manhattan, entire homes/apartments are the most common listing type.</a:t>
            </a:r>
          </a:p>
          <a:p>
            <a:pPr marL="1143000" lvl="2" indent="-22860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Private rooms are also prevalent, catering to various traveler preferences.</a:t>
            </a: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Queens</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homes/apartments and private rooms are almost equally distributed.</a:t>
            </a:r>
          </a:p>
          <a:p>
            <a:pPr marL="1143000" lvl="2" indent="-22860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Shared rooms have a smaller share, indicating a lesser preference for communal living.</a:t>
            </a: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Staten Island</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homes/apartments are the most common listing type</a:t>
            </a:r>
            <a:r>
              <a:rPr lang="en-US" dirty="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 followed by private room.</a:t>
            </a:r>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Bronx</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1143000" lvl="2" indent="-22860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Entire homes/apartments and private rooms are the most common listing types.</a:t>
            </a:r>
          </a:p>
          <a:p>
            <a:pPr marL="1143000" lvl="2" indent="-228600" algn="l">
              <a:buFont typeface="+mj-lt"/>
              <a:buAutoNum type="arabicPeriod"/>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Shared rooms have a smaller share, similar to other boroughs.</a:t>
            </a:r>
          </a:p>
          <a:p>
            <a:endParaRPr lang="en-US" dirty="0"/>
          </a:p>
        </p:txBody>
      </p:sp>
    </p:spTree>
    <p:extLst>
      <p:ext uri="{BB962C8B-B14F-4D97-AF65-F5344CB8AC3E}">
        <p14:creationId xmlns:p14="http://schemas.microsoft.com/office/powerpoint/2010/main" val="1165924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2403-74B0-0128-F407-565B87835F2C}"/>
              </a:ext>
            </a:extLst>
          </p:cNvPr>
          <p:cNvSpPr>
            <a:spLocks noGrp="1"/>
          </p:cNvSpPr>
          <p:nvPr>
            <p:ph type="title"/>
          </p:nvPr>
        </p:nvSpPr>
        <p:spPr>
          <a:xfrm>
            <a:off x="612648" y="2923310"/>
            <a:ext cx="10653578" cy="7620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Interactive Map Visualization</a:t>
            </a:r>
          </a:p>
        </p:txBody>
      </p:sp>
    </p:spTree>
    <p:extLst>
      <p:ext uri="{BB962C8B-B14F-4D97-AF65-F5344CB8AC3E}">
        <p14:creationId xmlns:p14="http://schemas.microsoft.com/office/powerpoint/2010/main" val="193762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4BCF-04FF-D606-D859-5B189250C514}"/>
              </a:ext>
            </a:extLst>
          </p:cNvPr>
          <p:cNvSpPr>
            <a:spLocks noGrp="1"/>
          </p:cNvSpPr>
          <p:nvPr>
            <p:ph type="title"/>
          </p:nvPr>
        </p:nvSpPr>
        <p:spPr>
          <a:xfrm>
            <a:off x="612648" y="3048000"/>
            <a:ext cx="10653578" cy="1330036"/>
          </a:xfrm>
        </p:spPr>
        <p:txBody>
          <a:bodyPr>
            <a:normAutofit fontScale="90000"/>
          </a:bodyPr>
          <a:lstStyle/>
          <a:p>
            <a:r>
              <a:rPr lang="en-US" b="1" i="0" u="none" strike="noStrike" dirty="0">
                <a:solidFill>
                  <a:srgbClr val="000000"/>
                </a:solidFill>
                <a:effectLst/>
                <a:latin typeface="Helvetica Neue" panose="02000503000000020004" pitchFamily="2" charset="0"/>
              </a:rPr>
              <a:t>Can we add interactivity to allow users to filter neighborhood groups by price ranges?</a:t>
            </a:r>
            <a:br>
              <a:rPr lang="en-US" b="1" i="0" u="none" strike="noStrike" dirty="0">
                <a:solidFill>
                  <a:srgbClr val="000000"/>
                </a:solidFill>
                <a:effectLst/>
                <a:latin typeface="Helvetica Neue" panose="02000503000000020004" pitchFamily="2" charset="0"/>
              </a:rPr>
            </a:br>
            <a:endParaRPr lang="en-US" dirty="0"/>
          </a:p>
        </p:txBody>
      </p:sp>
    </p:spTree>
    <p:extLst>
      <p:ext uri="{BB962C8B-B14F-4D97-AF65-F5344CB8AC3E}">
        <p14:creationId xmlns:p14="http://schemas.microsoft.com/office/powerpoint/2010/main" val="4239096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1A8767C-1095-497D-139F-B5E5F9492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38F803-2C98-5CD0-7447-5926C9356086}"/>
              </a:ext>
            </a:extLst>
          </p:cNvPr>
          <p:cNvSpPr>
            <a:spLocks noGrp="1"/>
          </p:cNvSpPr>
          <p:nvPr>
            <p:ph type="title"/>
          </p:nvPr>
        </p:nvSpPr>
        <p:spPr>
          <a:xfrm>
            <a:off x="444361" y="272258"/>
            <a:ext cx="11402404" cy="1030070"/>
          </a:xfrm>
        </p:spPr>
        <p:txBody>
          <a:bodyPr vert="horz" lIns="91440" tIns="45720" rIns="91440" bIns="45720" rtlCol="0" anchor="b">
            <a:normAutofit/>
          </a:bodyPr>
          <a:lstStyle/>
          <a:p>
            <a:r>
              <a:rPr lang="en-US" sz="4800" dirty="0"/>
              <a:t>                             </a:t>
            </a:r>
            <a:r>
              <a:rPr lang="en-US" sz="4800" dirty="0">
                <a:latin typeface="Helvetica Neue" panose="02000503000000020004" pitchFamily="2" charset="0"/>
                <a:ea typeface="Helvetica Neue" panose="02000503000000020004" pitchFamily="2" charset="0"/>
                <a:cs typeface="Helvetica Neue" panose="02000503000000020004" pitchFamily="2" charset="0"/>
              </a:rPr>
              <a:t>CODE</a:t>
            </a:r>
          </a:p>
        </p:txBody>
      </p:sp>
      <p:pic>
        <p:nvPicPr>
          <p:cNvPr id="4" name="Picture 3" descr="A screenshot of a computer program&#10;&#10;Description automatically generated">
            <a:extLst>
              <a:ext uri="{FF2B5EF4-FFF2-40B4-BE49-F238E27FC236}">
                <a16:creationId xmlns:a16="http://schemas.microsoft.com/office/drawing/2014/main" id="{79EE78D7-F153-C2A3-276D-E0A315798266}"/>
              </a:ext>
            </a:extLst>
          </p:cNvPr>
          <p:cNvPicPr>
            <a:picLocks noChangeAspect="1"/>
          </p:cNvPicPr>
          <p:nvPr/>
        </p:nvPicPr>
        <p:blipFill>
          <a:blip r:embed="rId2"/>
          <a:stretch>
            <a:fillRect/>
          </a:stretch>
        </p:blipFill>
        <p:spPr>
          <a:xfrm>
            <a:off x="436763" y="1690254"/>
            <a:ext cx="3811408" cy="4170219"/>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CE0B65DD-8865-877C-6DDA-61E34AC86BCD}"/>
              </a:ext>
            </a:extLst>
          </p:cNvPr>
          <p:cNvPicPr>
            <a:picLocks noChangeAspect="1"/>
          </p:cNvPicPr>
          <p:nvPr/>
        </p:nvPicPr>
        <p:blipFill>
          <a:blip r:embed="rId3"/>
          <a:stretch>
            <a:fillRect/>
          </a:stretch>
        </p:blipFill>
        <p:spPr>
          <a:xfrm>
            <a:off x="4399964" y="2189020"/>
            <a:ext cx="3659617" cy="3186544"/>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46474FB4-66DA-5795-8960-527ED7CBC6E4}"/>
              </a:ext>
            </a:extLst>
          </p:cNvPr>
          <p:cNvPicPr>
            <a:picLocks noChangeAspect="1"/>
          </p:cNvPicPr>
          <p:nvPr/>
        </p:nvPicPr>
        <p:blipFill>
          <a:blip r:embed="rId4"/>
          <a:stretch>
            <a:fillRect/>
          </a:stretch>
        </p:blipFill>
        <p:spPr>
          <a:xfrm>
            <a:off x="8189402" y="2189020"/>
            <a:ext cx="3864054" cy="3186544"/>
          </a:xfrm>
          <a:prstGeom prst="rect">
            <a:avLst/>
          </a:prstGeom>
        </p:spPr>
      </p:pic>
    </p:spTree>
    <p:extLst>
      <p:ext uri="{BB962C8B-B14F-4D97-AF65-F5344CB8AC3E}">
        <p14:creationId xmlns:p14="http://schemas.microsoft.com/office/powerpoint/2010/main" val="592488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532364F9-0761-23BD-D2DD-AFB6D921FA61}"/>
              </a:ext>
            </a:extLst>
          </p:cNvPr>
          <p:cNvPicPr>
            <a:picLocks noChangeAspect="1"/>
          </p:cNvPicPr>
          <p:nvPr/>
        </p:nvPicPr>
        <p:blipFill>
          <a:blip r:embed="rId3"/>
          <a:stretch>
            <a:fillRect/>
          </a:stretch>
        </p:blipFill>
        <p:spPr>
          <a:xfrm>
            <a:off x="1911927" y="1273890"/>
            <a:ext cx="7772400" cy="4107935"/>
          </a:xfrm>
          <a:prstGeom prst="rect">
            <a:avLst/>
          </a:prstGeom>
        </p:spPr>
      </p:pic>
      <p:sp>
        <p:nvSpPr>
          <p:cNvPr id="4" name="TextBox 3">
            <a:extLst>
              <a:ext uri="{FF2B5EF4-FFF2-40B4-BE49-F238E27FC236}">
                <a16:creationId xmlns:a16="http://schemas.microsoft.com/office/drawing/2014/main" id="{1F124BEB-E995-56E8-B774-18B6E39E0D9B}"/>
              </a:ext>
            </a:extLst>
          </p:cNvPr>
          <p:cNvSpPr txBox="1"/>
          <p:nvPr/>
        </p:nvSpPr>
        <p:spPr>
          <a:xfrm>
            <a:off x="2803161" y="479685"/>
            <a:ext cx="8075747"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Interactive Map Visualization</a:t>
            </a:r>
          </a:p>
        </p:txBody>
      </p:sp>
    </p:spTree>
    <p:extLst>
      <p:ext uri="{BB962C8B-B14F-4D97-AF65-F5344CB8AC3E}">
        <p14:creationId xmlns:p14="http://schemas.microsoft.com/office/powerpoint/2010/main" val="1715184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different colored spots&#10;&#10;Description automatically generated">
            <a:extLst>
              <a:ext uri="{FF2B5EF4-FFF2-40B4-BE49-F238E27FC236}">
                <a16:creationId xmlns:a16="http://schemas.microsoft.com/office/drawing/2014/main" id="{B72F0CEF-4AA6-2789-598B-779769B6D18D}"/>
              </a:ext>
            </a:extLst>
          </p:cNvPr>
          <p:cNvPicPr>
            <a:picLocks noChangeAspect="1"/>
          </p:cNvPicPr>
          <p:nvPr/>
        </p:nvPicPr>
        <p:blipFill>
          <a:blip r:embed="rId3"/>
          <a:stretch>
            <a:fillRect/>
          </a:stretch>
        </p:blipFill>
        <p:spPr>
          <a:xfrm>
            <a:off x="1731819" y="1237073"/>
            <a:ext cx="7772400" cy="4101882"/>
          </a:xfrm>
          <a:prstGeom prst="rect">
            <a:avLst/>
          </a:prstGeom>
        </p:spPr>
      </p:pic>
    </p:spTree>
    <p:extLst>
      <p:ext uri="{BB962C8B-B14F-4D97-AF65-F5344CB8AC3E}">
        <p14:creationId xmlns:p14="http://schemas.microsoft.com/office/powerpoint/2010/main" val="1168751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different colored dots&#10;&#10;Description automatically generated">
            <a:extLst>
              <a:ext uri="{FF2B5EF4-FFF2-40B4-BE49-F238E27FC236}">
                <a16:creationId xmlns:a16="http://schemas.microsoft.com/office/drawing/2014/main" id="{37F0A93B-CFCF-FF26-F121-0A7C22B56D6C}"/>
              </a:ext>
            </a:extLst>
          </p:cNvPr>
          <p:cNvPicPr>
            <a:picLocks noChangeAspect="1"/>
          </p:cNvPicPr>
          <p:nvPr/>
        </p:nvPicPr>
        <p:blipFill>
          <a:blip r:embed="rId3"/>
          <a:stretch>
            <a:fillRect/>
          </a:stretch>
        </p:blipFill>
        <p:spPr>
          <a:xfrm>
            <a:off x="1787236" y="1186311"/>
            <a:ext cx="7772400" cy="4131275"/>
          </a:xfrm>
          <a:prstGeom prst="rect">
            <a:avLst/>
          </a:prstGeom>
        </p:spPr>
      </p:pic>
    </p:spTree>
    <p:extLst>
      <p:ext uri="{BB962C8B-B14F-4D97-AF65-F5344CB8AC3E}">
        <p14:creationId xmlns:p14="http://schemas.microsoft.com/office/powerpoint/2010/main" val="308841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with orange and blue dots&#10;&#10;Description automatically generated">
            <a:extLst>
              <a:ext uri="{FF2B5EF4-FFF2-40B4-BE49-F238E27FC236}">
                <a16:creationId xmlns:a16="http://schemas.microsoft.com/office/drawing/2014/main" id="{DE4899EF-B0A3-C2D3-8138-E8381D1B8C66}"/>
              </a:ext>
            </a:extLst>
          </p:cNvPr>
          <p:cNvPicPr>
            <a:picLocks noChangeAspect="1"/>
          </p:cNvPicPr>
          <p:nvPr/>
        </p:nvPicPr>
        <p:blipFill>
          <a:blip r:embed="rId2"/>
          <a:stretch>
            <a:fillRect/>
          </a:stretch>
        </p:blipFill>
        <p:spPr>
          <a:xfrm>
            <a:off x="2209800" y="1366775"/>
            <a:ext cx="7772400" cy="4124449"/>
          </a:xfrm>
          <a:prstGeom prst="rect">
            <a:avLst/>
          </a:prstGeom>
        </p:spPr>
      </p:pic>
    </p:spTree>
    <p:extLst>
      <p:ext uri="{BB962C8B-B14F-4D97-AF65-F5344CB8AC3E}">
        <p14:creationId xmlns:p14="http://schemas.microsoft.com/office/powerpoint/2010/main" val="2157470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4D02DC-86D0-86A9-4404-26B11AF64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690230-7295-FD31-F0E7-5FC77036C6A8}"/>
              </a:ext>
            </a:extLst>
          </p:cNvPr>
          <p:cNvSpPr>
            <a:spLocks noGrp="1"/>
          </p:cNvSpPr>
          <p:nvPr>
            <p:ph type="title"/>
          </p:nvPr>
        </p:nvSpPr>
        <p:spPr>
          <a:xfrm>
            <a:off x="2494392" y="1791147"/>
            <a:ext cx="7202862" cy="1952369"/>
          </a:xfrm>
        </p:spPr>
        <p:txBody>
          <a:bodyPr vert="horz" lIns="91440" tIns="45720" rIns="91440" bIns="45720" rtlCol="0" anchor="b">
            <a:normAutofit/>
          </a:bodyPr>
          <a:lstStyle/>
          <a:p>
            <a:pPr algn="ctr"/>
            <a:r>
              <a:rPr lang="en-US" sz="4000" dirty="0">
                <a:latin typeface="Helvetica Neue" panose="02000503000000020004" pitchFamily="2" charset="0"/>
                <a:ea typeface="Helvetica Neue" panose="02000503000000020004" pitchFamily="2" charset="0"/>
                <a:cs typeface="Helvetica Neue" panose="02000503000000020004" pitchFamily="2" charset="0"/>
              </a:rPr>
              <a:t>DATA CLEANING</a:t>
            </a:r>
          </a:p>
        </p:txBody>
      </p:sp>
    </p:spTree>
    <p:extLst>
      <p:ext uri="{BB962C8B-B14F-4D97-AF65-F5344CB8AC3E}">
        <p14:creationId xmlns:p14="http://schemas.microsoft.com/office/powerpoint/2010/main" val="1408869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57C08-433E-F057-BADA-9184C8905AAD}"/>
              </a:ext>
            </a:extLst>
          </p:cNvPr>
          <p:cNvSpPr txBox="1"/>
          <p:nvPr/>
        </p:nvSpPr>
        <p:spPr>
          <a:xfrm>
            <a:off x="404733" y="1079292"/>
            <a:ext cx="11184755" cy="5078313"/>
          </a:xfrm>
          <a:prstGeom prst="rect">
            <a:avLst/>
          </a:prstGeom>
          <a:noFill/>
        </p:spPr>
        <p:txBody>
          <a:bodyPr wrap="square" rtlCol="0">
            <a:spAutoFit/>
          </a:bodyPr>
          <a:lstStyle/>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Interactive Features</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 Range Filtering</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The interactive map allows </a:t>
            </a:r>
            <a:r>
              <a:rPr lang="en-US" dirty="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us</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to filter listings based on their price ranges using the dropdown menu.</a:t>
            </a:r>
          </a:p>
          <a:p>
            <a:pPr marL="1200150" lvl="2" indent="-285750" algn="l">
              <a:buFont typeface="Arial" panose="020B0604020202020204" pitchFamily="34" charset="0"/>
              <a:buChar char="•"/>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For example, </a:t>
            </a:r>
            <a:r>
              <a:rPr lang="en-US" dirty="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we</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can select "Below 100" to view listings with prices below $100, or "100-200" to view listings with prices between $100 and $200.</a:t>
            </a:r>
          </a:p>
          <a:p>
            <a:pPr lvl="2"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lvl="1"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Neighborhood Selection</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US" dirty="0">
                <a:solidFill>
                  <a:srgbClr val="0D0D0D"/>
                </a:solidFill>
                <a:latin typeface="Helvetica Neue" panose="02000503000000020004" pitchFamily="2" charset="0"/>
                <a:ea typeface="Helvetica Neue" panose="02000503000000020004" pitchFamily="2" charset="0"/>
                <a:cs typeface="Helvetica Neue" panose="02000503000000020004" pitchFamily="2" charset="0"/>
              </a:rPr>
              <a:t>We</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can also select specific neighborhoods by clicking on the corresponding legend entries.</a:t>
            </a:r>
          </a:p>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Map Display</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marL="742950" lvl="1" indent="-285750" algn="l">
              <a:buFont typeface="Arial" panose="020B0604020202020204" pitchFamily="34" charset="0"/>
              <a:buChar char="•"/>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The map displays the distribution of Airbnb listings across different neighborhoods in New York City.</a:t>
            </a:r>
          </a:p>
          <a:p>
            <a:pPr marL="742950" lvl="1" indent="-285750" algn="l">
              <a:buFont typeface="Arial" panose="020B0604020202020204" pitchFamily="34" charset="0"/>
              <a:buChar char="•"/>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Each marker represents a listing, with its position indicating its geographical location (latitude and longitude).</a:t>
            </a:r>
          </a:p>
          <a:p>
            <a:pPr marL="742950" lvl="1" indent="-285750" algn="l">
              <a:buFont typeface="+mj-lt"/>
              <a:buAutoNum type="arabicPeriod"/>
            </a:pPr>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Color Coding</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 Listings are color-coded based on their neighborhood groups: Manhattan: Orange, Brooklyn: Blue, Queens: Green, Bronx: Red, Staten Island: Purple</a:t>
            </a:r>
          </a:p>
          <a:p>
            <a:endParaRPr lang="en-US" dirty="0"/>
          </a:p>
        </p:txBody>
      </p:sp>
      <p:sp>
        <p:nvSpPr>
          <p:cNvPr id="3" name="TextBox 2">
            <a:extLst>
              <a:ext uri="{FF2B5EF4-FFF2-40B4-BE49-F238E27FC236}">
                <a16:creationId xmlns:a16="http://schemas.microsoft.com/office/drawing/2014/main" id="{EB46005C-B625-4A01-6ED8-5433300250EF}"/>
              </a:ext>
            </a:extLst>
          </p:cNvPr>
          <p:cNvSpPr txBox="1"/>
          <p:nvPr/>
        </p:nvSpPr>
        <p:spPr>
          <a:xfrm>
            <a:off x="404734" y="179882"/>
            <a:ext cx="2534668" cy="646331"/>
          </a:xfrm>
          <a:prstGeom prst="rect">
            <a:avLst/>
          </a:prstGeom>
          <a:noFill/>
        </p:spPr>
        <p:txBody>
          <a:bodyPr wrap="non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Summary: </a:t>
            </a:r>
          </a:p>
        </p:txBody>
      </p:sp>
    </p:spTree>
    <p:extLst>
      <p:ext uri="{BB962C8B-B14F-4D97-AF65-F5344CB8AC3E}">
        <p14:creationId xmlns:p14="http://schemas.microsoft.com/office/powerpoint/2010/main" val="15090035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1ADBB7-780A-1861-1908-BEEBD070D96B}"/>
              </a:ext>
            </a:extLst>
          </p:cNvPr>
          <p:cNvSpPr txBox="1"/>
          <p:nvPr/>
        </p:nvSpPr>
        <p:spPr>
          <a:xfrm>
            <a:off x="308344" y="552893"/>
            <a:ext cx="9696893" cy="3970318"/>
          </a:xfrm>
          <a:prstGeom prst="rect">
            <a:avLst/>
          </a:prstGeom>
          <a:noFill/>
        </p:spPr>
        <p:txBody>
          <a:bodyPr wrap="square" rtlCol="0">
            <a:spAutoFit/>
          </a:bodyPr>
          <a:lstStyle/>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Price Ranges</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lgn="l">
              <a:buFont typeface="Arial" panose="020B0604020202020204" pitchFamily="34" charset="0"/>
              <a:buChar char="•"/>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Each neighborhood group is initially displayed with all listings (labeled as "All").</a:t>
            </a:r>
          </a:p>
          <a:p>
            <a:pPr marL="742950" lvl="1" indent="-285750" algn="l">
              <a:buFont typeface="Arial" panose="020B0604020202020204" pitchFamily="34" charset="0"/>
              <a:buChar char="•"/>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Upon selecting a specific price range from the dropdown menu, the map dynamically updates to display only the listings falling within that price range for each neighborhood.</a:t>
            </a:r>
          </a:p>
          <a:p>
            <a:pPr marL="742950" lvl="1" indent="-285750" algn="l">
              <a:buFont typeface="Arial" panose="020B0604020202020204" pitchFamily="34" charset="0"/>
              <a:buChar char="•"/>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For instance, selecting "Below 100" will show only the listings with prices below $100, while selecting "100-200" will display listings with prices between $100 and $200.</a:t>
            </a:r>
          </a:p>
          <a:p>
            <a:pPr lvl="1"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US" b="1"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Hover Information</a:t>
            </a: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a:t>
            </a:r>
          </a:p>
          <a:p>
            <a:pPr algn="l"/>
            <a:endPar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85750" algn="l">
              <a:buFont typeface="Arial" panose="020B0604020202020204" pitchFamily="34" charset="0"/>
              <a:buChar char="•"/>
            </a:pPr>
            <a:r>
              <a:rPr lang="en-US"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Hovering over a marker reveals additional information about the listing, including the neighborhood group, price, and listing name.</a:t>
            </a:r>
          </a:p>
          <a:p>
            <a:endParaRPr lang="en-US" dirty="0"/>
          </a:p>
        </p:txBody>
      </p:sp>
    </p:spTree>
    <p:extLst>
      <p:ext uri="{BB962C8B-B14F-4D97-AF65-F5344CB8AC3E}">
        <p14:creationId xmlns:p14="http://schemas.microsoft.com/office/powerpoint/2010/main" val="1629049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C65D0D7-6D60-3783-E281-D974ADCE7DD4}"/>
              </a:ext>
            </a:extLst>
          </p:cNvPr>
          <p:cNvSpPr>
            <a:spLocks noGrp="1"/>
          </p:cNvSpPr>
          <p:nvPr>
            <p:ph type="ctrTitle"/>
          </p:nvPr>
        </p:nvSpPr>
        <p:spPr>
          <a:xfrm>
            <a:off x="614679" y="548641"/>
            <a:ext cx="4779572" cy="1298448"/>
          </a:xfrm>
        </p:spPr>
        <p:txBody>
          <a:bodyPr vert="horz" lIns="91440" tIns="45720" rIns="91440" bIns="45720" rtlCol="0" anchor="t">
            <a:normAutofit/>
          </a:bodyPr>
          <a:lstStyle/>
          <a:p>
            <a:pPr algn="l"/>
            <a:r>
              <a:rPr lang="en-US" sz="3600" b="1" kern="1200">
                <a:solidFill>
                  <a:schemeClr val="tx1"/>
                </a:solidFill>
                <a:latin typeface="+mj-lt"/>
                <a:ea typeface="+mj-ea"/>
                <a:cs typeface="+mj-cs"/>
              </a:rPr>
              <a:t>CONCLUSION</a:t>
            </a:r>
          </a:p>
        </p:txBody>
      </p:sp>
      <p:pic>
        <p:nvPicPr>
          <p:cNvPr id="5" name="Picture 4">
            <a:extLst>
              <a:ext uri="{FF2B5EF4-FFF2-40B4-BE49-F238E27FC236}">
                <a16:creationId xmlns:a16="http://schemas.microsoft.com/office/drawing/2014/main" id="{6F1B56F0-496F-E7B8-A390-354367E8AD3F}"/>
              </a:ext>
            </a:extLst>
          </p:cNvPr>
          <p:cNvPicPr>
            <a:picLocks noChangeAspect="1"/>
          </p:cNvPicPr>
          <p:nvPr/>
        </p:nvPicPr>
        <p:blipFill rotWithShape="1">
          <a:blip r:embed="rId3"/>
          <a:srcRect l="33534" r="5155" b="1"/>
          <a:stretch/>
        </p:blipFill>
        <p:spPr>
          <a:xfrm>
            <a:off x="731521" y="2011679"/>
            <a:ext cx="4684352" cy="4297680"/>
          </a:xfrm>
          <a:prstGeom prst="rect">
            <a:avLst/>
          </a:prstGeom>
        </p:spPr>
      </p:pic>
      <p:sp>
        <p:nvSpPr>
          <p:cNvPr id="3" name="TextBox 2">
            <a:extLst>
              <a:ext uri="{FF2B5EF4-FFF2-40B4-BE49-F238E27FC236}">
                <a16:creationId xmlns:a16="http://schemas.microsoft.com/office/drawing/2014/main" id="{FE51BC72-1610-B462-8496-C23FEECEDD5A}"/>
              </a:ext>
            </a:extLst>
          </p:cNvPr>
          <p:cNvSpPr txBox="1"/>
          <p:nvPr/>
        </p:nvSpPr>
        <p:spPr>
          <a:xfrm>
            <a:off x="6180101" y="874103"/>
            <a:ext cx="5546770" cy="5760721"/>
          </a:xfrm>
          <a:prstGeom prst="rect">
            <a:avLst/>
          </a:prstGeom>
        </p:spPr>
        <p:txBody>
          <a:bodyPr vert="horz" lIns="91440" tIns="45720" rIns="91440" bIns="45720" rtlCol="0" anchor="t">
            <a:normAutofit fontScale="77500" lnSpcReduction="20000"/>
          </a:bodyPr>
          <a:lstStyle/>
          <a:p>
            <a:pPr>
              <a:lnSpc>
                <a:spcPct val="110000"/>
              </a:lnSpc>
              <a:spcAft>
                <a:spcPts val="600"/>
              </a:spcAft>
            </a:pPr>
            <a:r>
              <a:rPr lang="en-US" sz="1600" dirty="0">
                <a:latin typeface="Helvetica Neue" panose="02000503000000020004" pitchFamily="2" charset="0"/>
                <a:ea typeface="Helvetica Neue" panose="02000503000000020004" pitchFamily="2" charset="0"/>
                <a:cs typeface="Helvetica Neue" panose="02000503000000020004" pitchFamily="2" charset="0"/>
              </a:rPr>
              <a:t>W</a:t>
            </a: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e explored various aspects of Airbnb listings in New York City and gained valuable insights into the factors influencing pricing and review dynamics.</a:t>
            </a:r>
          </a:p>
          <a:p>
            <a:pPr indent="-228600">
              <a:lnSpc>
                <a:spcPct val="110000"/>
              </a:lnSpc>
              <a:spcAft>
                <a:spcPts val="600"/>
              </a:spcAft>
              <a:buFont typeface="Arial" panose="020B0604020202020204" pitchFamily="34" charset="0"/>
              <a:buChar char="•"/>
            </a:pPr>
            <a:endPar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endParaRPr>
          </a:p>
          <a:p>
            <a:pPr marL="742950" lvl="1" indent="-228600">
              <a:lnSpc>
                <a:spcPct val="110000"/>
              </a:lnSpc>
              <a:spcAft>
                <a:spcPts val="600"/>
              </a:spcAft>
              <a:buFont typeface="Arial" panose="020B0604020202020204" pitchFamily="34" charset="0"/>
              <a:buChar char="•"/>
            </a:pP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We examined the spatial distribution of Airbnb listings across different neighborhood groups, highlighting variations in average prices. This information is crucial for hosts seeking to invest in properties and optimize rental revenue.</a:t>
            </a:r>
          </a:p>
          <a:p>
            <a:pPr marL="742950" lvl="1" indent="-228600">
              <a:lnSpc>
                <a:spcPct val="110000"/>
              </a:lnSpc>
              <a:spcAft>
                <a:spcPts val="600"/>
              </a:spcAft>
              <a:buFont typeface="Arial" panose="020B0604020202020204" pitchFamily="34" charset="0"/>
              <a:buChar char="•"/>
            </a:pP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Visualizing the distribution of listings by room type and price allowed us to understand the market demand for different types of accommodations. This insight helps both hosts and travelers make informed decisions about their preferences and budgets.</a:t>
            </a:r>
          </a:p>
          <a:p>
            <a:pPr marL="742950" lvl="1" indent="-228600">
              <a:lnSpc>
                <a:spcPct val="110000"/>
              </a:lnSpc>
              <a:spcAft>
                <a:spcPts val="600"/>
              </a:spcAft>
              <a:buFont typeface="Arial" panose="020B0604020202020204" pitchFamily="34" charset="0"/>
              <a:buChar char="•"/>
            </a:pP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By analyzing the correlation between price and number of reviews, we discovered a notable trend: lower-priced listings tend to receive more reviews. This suggests the importance of competitive pricing and providing value to guests to enhance listing performance.</a:t>
            </a:r>
          </a:p>
          <a:p>
            <a:pPr lvl="1" indent="-228600">
              <a:lnSpc>
                <a:spcPct val="110000"/>
              </a:lnSpc>
              <a:spcAft>
                <a:spcPts val="600"/>
              </a:spcAft>
              <a:buFont typeface="Arial" panose="020B0604020202020204" pitchFamily="34" charset="0"/>
              <a:buChar char="•"/>
            </a:pPr>
            <a:endPar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endParaRPr>
          </a:p>
          <a:p>
            <a:pPr>
              <a:lnSpc>
                <a:spcPct val="110000"/>
              </a:lnSpc>
              <a:spcAft>
                <a:spcPts val="600"/>
              </a:spcAft>
            </a:pPr>
            <a:r>
              <a:rPr lang="en-US" sz="16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Recommendations</a:t>
            </a: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a:t>
            </a:r>
          </a:p>
          <a:p>
            <a:pPr indent="-228600">
              <a:lnSpc>
                <a:spcPct val="110000"/>
              </a:lnSpc>
              <a:spcAft>
                <a:spcPts val="600"/>
              </a:spcAft>
              <a:buFont typeface="Arial" panose="020B0604020202020204" pitchFamily="34" charset="0"/>
              <a:buChar char="•"/>
            </a:pPr>
            <a:endPar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endParaRPr>
          </a:p>
          <a:p>
            <a:pPr lvl="1" indent="-228600">
              <a:lnSpc>
                <a:spcPct val="110000"/>
              </a:lnSpc>
              <a:spcAft>
                <a:spcPts val="600"/>
              </a:spcAft>
              <a:buFont typeface="Arial" panose="020B0604020202020204" pitchFamily="34" charset="0"/>
              <a:buChar char="•"/>
            </a:pPr>
            <a:r>
              <a:rPr lang="en-US" sz="16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For Hosts</a:t>
            </a: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Optimal pricing strategies, emphasizing value propositions, and encouraging positive guest experiences can lead to increased revenue and better performance in the Airbnb market.</a:t>
            </a:r>
          </a:p>
          <a:p>
            <a:pPr lvl="1" indent="-228600">
              <a:lnSpc>
                <a:spcPct val="110000"/>
              </a:lnSpc>
              <a:spcAft>
                <a:spcPts val="600"/>
              </a:spcAft>
              <a:buFont typeface="Arial" panose="020B0604020202020204" pitchFamily="34" charset="0"/>
              <a:buChar char="•"/>
            </a:pPr>
            <a:r>
              <a:rPr lang="en-US" sz="16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For Travelers</a:t>
            </a: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Understanding pricing dynamics and room type distributions helps in making informed decisions about accommodation options.</a:t>
            </a:r>
          </a:p>
          <a:p>
            <a:pPr lvl="1" indent="-228600">
              <a:lnSpc>
                <a:spcPct val="110000"/>
              </a:lnSpc>
              <a:spcAft>
                <a:spcPts val="600"/>
              </a:spcAft>
              <a:buFont typeface="Arial" panose="020B0604020202020204" pitchFamily="34" charset="0"/>
              <a:buChar char="•"/>
            </a:pPr>
            <a:r>
              <a:rPr lang="en-US" sz="1600" b="1"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For Stakeholders</a:t>
            </a:r>
            <a:r>
              <a:rPr lang="en-US" sz="1600" b="0" i="0" u="none" strike="noStrike" dirty="0">
                <a:effectLst/>
                <a:latin typeface="Helvetica Neue" panose="02000503000000020004" pitchFamily="2" charset="0"/>
                <a:ea typeface="Helvetica Neue" panose="02000503000000020004" pitchFamily="2" charset="0"/>
                <a:cs typeface="Helvetica Neue" panose="02000503000000020004" pitchFamily="2" charset="0"/>
              </a:rPr>
              <a:t>: Further analysis and strategic adjustments based on these insights can enhance the competitiveness of listings and contribute to the overall success of the Airbnb ecosystem.</a:t>
            </a:r>
          </a:p>
          <a:p>
            <a:pPr indent="-228600">
              <a:lnSpc>
                <a:spcPct val="110000"/>
              </a:lnSpc>
              <a:spcAft>
                <a:spcPts val="600"/>
              </a:spcAft>
              <a:buFont typeface="Arial" panose="020B0604020202020204" pitchFamily="34" charset="0"/>
              <a:buChar char="•"/>
            </a:pPr>
            <a:endParaRPr lang="en-US" sz="1100" dirty="0"/>
          </a:p>
        </p:txBody>
      </p:sp>
    </p:spTree>
    <p:extLst>
      <p:ext uri="{BB962C8B-B14F-4D97-AF65-F5344CB8AC3E}">
        <p14:creationId xmlns:p14="http://schemas.microsoft.com/office/powerpoint/2010/main" val="3468094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D4D02DC-86D0-86A9-4404-26B11AF64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35C47-B9DF-171D-65F0-8C82C076C578}"/>
              </a:ext>
            </a:extLst>
          </p:cNvPr>
          <p:cNvSpPr>
            <a:spLocks noGrp="1"/>
          </p:cNvSpPr>
          <p:nvPr>
            <p:ph type="title"/>
          </p:nvPr>
        </p:nvSpPr>
        <p:spPr>
          <a:xfrm>
            <a:off x="2494392" y="1791147"/>
            <a:ext cx="7202862" cy="1952369"/>
          </a:xfrm>
        </p:spPr>
        <p:txBody>
          <a:bodyPr vert="horz" lIns="91440" tIns="45720" rIns="91440" bIns="45720" rtlCol="0" anchor="b">
            <a:normAutofit/>
          </a:bodyPr>
          <a:lstStyle/>
          <a:p>
            <a:pPr algn="ctr"/>
            <a:r>
              <a:rPr lang="en-US" sz="4800" dirty="0">
                <a:latin typeface="Helvetica Neue" panose="02000503000000020004" pitchFamily="2" charset="0"/>
                <a:ea typeface="Helvetica Neue" panose="02000503000000020004" pitchFamily="2" charset="0"/>
                <a:cs typeface="Helvetica Neue" panose="02000503000000020004" pitchFamily="2" charset="0"/>
              </a:rPr>
              <a:t>Thank You</a:t>
            </a:r>
          </a:p>
        </p:txBody>
      </p:sp>
    </p:spTree>
    <p:extLst>
      <p:ext uri="{BB962C8B-B14F-4D97-AF65-F5344CB8AC3E}">
        <p14:creationId xmlns:p14="http://schemas.microsoft.com/office/powerpoint/2010/main" val="224686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B4472A-332B-71E5-8009-33841E7C3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B8C4CA-2E3E-AB6A-A66E-B2618097F80B}"/>
              </a:ext>
            </a:extLst>
          </p:cNvPr>
          <p:cNvSpPr>
            <a:spLocks noGrp="1"/>
          </p:cNvSpPr>
          <p:nvPr>
            <p:ph type="title"/>
          </p:nvPr>
        </p:nvSpPr>
        <p:spPr>
          <a:xfrm>
            <a:off x="494136" y="214746"/>
            <a:ext cx="10359514" cy="720436"/>
          </a:xfrm>
        </p:spPr>
        <p:txBody>
          <a:bodyPr vert="horz" lIns="91440" tIns="45720" rIns="91440" bIns="45720" rtlCol="0" anchor="b">
            <a:normAutofit/>
          </a:bodyPr>
          <a:lstStyle/>
          <a:p>
            <a:pPr algn="ctr"/>
            <a:r>
              <a:rPr lang="en-US" sz="3200" dirty="0">
                <a:latin typeface="Helvetica Neue" panose="02000503000000020004" pitchFamily="2" charset="0"/>
                <a:ea typeface="Helvetica Neue" panose="02000503000000020004" pitchFamily="2" charset="0"/>
                <a:cs typeface="Helvetica Neue" panose="02000503000000020004" pitchFamily="2" charset="0"/>
              </a:rPr>
              <a:t>LISTINGS.CSV</a:t>
            </a:r>
          </a:p>
        </p:txBody>
      </p:sp>
      <p:pic>
        <p:nvPicPr>
          <p:cNvPr id="8" name="Picture 7">
            <a:extLst>
              <a:ext uri="{FF2B5EF4-FFF2-40B4-BE49-F238E27FC236}">
                <a16:creationId xmlns:a16="http://schemas.microsoft.com/office/drawing/2014/main" id="{665CF2F7-1538-D33B-0223-6D49EB70EEAF}"/>
              </a:ext>
            </a:extLst>
          </p:cNvPr>
          <p:cNvPicPr>
            <a:picLocks noChangeAspect="1"/>
          </p:cNvPicPr>
          <p:nvPr/>
        </p:nvPicPr>
        <p:blipFill>
          <a:blip r:embed="rId3"/>
          <a:stretch>
            <a:fillRect/>
          </a:stretch>
        </p:blipFill>
        <p:spPr>
          <a:xfrm>
            <a:off x="1219200" y="1149928"/>
            <a:ext cx="9207568" cy="5583678"/>
          </a:xfrm>
          <a:prstGeom prst="rect">
            <a:avLst/>
          </a:prstGeom>
        </p:spPr>
      </p:pic>
    </p:spTree>
    <p:extLst>
      <p:ext uri="{BB962C8B-B14F-4D97-AF65-F5344CB8AC3E}">
        <p14:creationId xmlns:p14="http://schemas.microsoft.com/office/powerpoint/2010/main" val="1004428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A2735C7-5144-B406-7BFC-F95CA33CC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48B62A2-0E19-9449-3F65-0FC5A9DAB89F}"/>
              </a:ext>
            </a:extLst>
          </p:cNvPr>
          <p:cNvSpPr txBox="1"/>
          <p:nvPr/>
        </p:nvSpPr>
        <p:spPr>
          <a:xfrm>
            <a:off x="1742209" y="415635"/>
            <a:ext cx="8728364" cy="83399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200" b="1" dirty="0">
                <a:latin typeface="Helvetica Neue" panose="02000503000000020004" pitchFamily="2" charset="0"/>
                <a:ea typeface="Helvetica Neue" panose="02000503000000020004" pitchFamily="2" charset="0"/>
                <a:cs typeface="Helvetica Neue" panose="02000503000000020004" pitchFamily="2" charset="0"/>
              </a:rPr>
              <a:t>Checking the Missing Values in df1</a:t>
            </a:r>
          </a:p>
        </p:txBody>
      </p:sp>
      <p:pic>
        <p:nvPicPr>
          <p:cNvPr id="4" name="Picture 3" descr="A screenshot of a computer&#10;&#10;Description automatically generated">
            <a:extLst>
              <a:ext uri="{FF2B5EF4-FFF2-40B4-BE49-F238E27FC236}">
                <a16:creationId xmlns:a16="http://schemas.microsoft.com/office/drawing/2014/main" id="{AE35A2EE-074E-DDE3-E865-EB6BDC4BCAC2}"/>
              </a:ext>
            </a:extLst>
          </p:cNvPr>
          <p:cNvPicPr>
            <a:picLocks noChangeAspect="1"/>
          </p:cNvPicPr>
          <p:nvPr/>
        </p:nvPicPr>
        <p:blipFill>
          <a:blip r:embed="rId3"/>
          <a:stretch>
            <a:fillRect/>
          </a:stretch>
        </p:blipFill>
        <p:spPr>
          <a:xfrm>
            <a:off x="2323627" y="1802980"/>
            <a:ext cx="3050727" cy="3757850"/>
          </a:xfrm>
          <a:prstGeom prst="rect">
            <a:avLst/>
          </a:prstGeom>
        </p:spPr>
      </p:pic>
      <p:pic>
        <p:nvPicPr>
          <p:cNvPr id="6" name="Picture 5">
            <a:extLst>
              <a:ext uri="{FF2B5EF4-FFF2-40B4-BE49-F238E27FC236}">
                <a16:creationId xmlns:a16="http://schemas.microsoft.com/office/drawing/2014/main" id="{B32E931E-A99B-F349-EA39-43B0E648BC35}"/>
              </a:ext>
            </a:extLst>
          </p:cNvPr>
          <p:cNvPicPr>
            <a:picLocks noChangeAspect="1"/>
          </p:cNvPicPr>
          <p:nvPr/>
        </p:nvPicPr>
        <p:blipFill>
          <a:blip r:embed="rId4"/>
          <a:stretch>
            <a:fillRect/>
          </a:stretch>
        </p:blipFill>
        <p:spPr>
          <a:xfrm>
            <a:off x="6567829" y="1818982"/>
            <a:ext cx="2905530" cy="3543795"/>
          </a:xfrm>
          <a:prstGeom prst="rect">
            <a:avLst/>
          </a:prstGeom>
        </p:spPr>
      </p:pic>
    </p:spTree>
    <p:extLst>
      <p:ext uri="{BB962C8B-B14F-4D97-AF65-F5344CB8AC3E}">
        <p14:creationId xmlns:p14="http://schemas.microsoft.com/office/powerpoint/2010/main" val="689427109"/>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2930</TotalTime>
  <Words>2926</Words>
  <Application>Microsoft Macintosh PowerPoint</Application>
  <PresentationFormat>Widescreen</PresentationFormat>
  <Paragraphs>275</Paragraphs>
  <Slides>73</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Aptos</vt:lpstr>
      <vt:lpstr>Arial</vt:lpstr>
      <vt:lpstr>Helvetica Neue</vt:lpstr>
      <vt:lpstr>Neue Haas Grotesk Text Pro</vt:lpstr>
      <vt:lpstr>Roboto</vt:lpstr>
      <vt:lpstr>Söhne</vt:lpstr>
      <vt:lpstr>VanillaVTI</vt:lpstr>
      <vt:lpstr>PowerPoint Presentation</vt:lpstr>
      <vt:lpstr>OVERVIEW</vt:lpstr>
      <vt:lpstr>INTRODUCTION</vt:lpstr>
      <vt:lpstr>OBJECTIVE</vt:lpstr>
      <vt:lpstr>DATASET </vt:lpstr>
      <vt:lpstr>LOADING THE DATASET</vt:lpstr>
      <vt:lpstr>DATA CLEANING</vt:lpstr>
      <vt:lpstr>LISTINGS.CSV</vt:lpstr>
      <vt:lpstr>PowerPoint Presentation</vt:lpstr>
      <vt:lpstr>Dropping/Filling the columns</vt:lpstr>
      <vt:lpstr>                             Filling the NaN values</vt:lpstr>
      <vt:lpstr>Neighbourhoods.CSV</vt:lpstr>
      <vt:lpstr>Checking the Missing Values in df2</vt:lpstr>
      <vt:lpstr>REVIEWS.CSV </vt:lpstr>
      <vt:lpstr>Checking the Missing Values in df3</vt:lpstr>
      <vt:lpstr>MERGING </vt:lpstr>
      <vt:lpstr>Checking the missing values in df4</vt:lpstr>
      <vt:lpstr>DESCRIPTIVE STATISTICS</vt:lpstr>
      <vt:lpstr>Summary Statistics</vt:lpstr>
      <vt:lpstr>Summary Statistics – df4</vt:lpstr>
      <vt:lpstr>Observations from Summary Statistics – df4</vt:lpstr>
      <vt:lpstr>                         DATA VISUALIZATION</vt:lpstr>
      <vt:lpstr>Aggregation Visualization</vt:lpstr>
      <vt:lpstr>How does the distribution of prices vary among different room types?                                                                  </vt:lpstr>
      <vt:lpstr>                                 CODE</vt:lpstr>
      <vt:lpstr>                      Box Plot </vt:lpstr>
      <vt:lpstr>PowerPoint Presentation</vt:lpstr>
      <vt:lpstr>PowerPoint Presentation</vt:lpstr>
      <vt:lpstr>Is there any correlation between the price of listings and the number of reviews they receive?                                   </vt:lpstr>
      <vt:lpstr>                                                                        CODE</vt:lpstr>
      <vt:lpstr>PowerPoint Presentation</vt:lpstr>
      <vt:lpstr>PowerPoint Presentation</vt:lpstr>
      <vt:lpstr>Map Visualization</vt:lpstr>
      <vt:lpstr>How does the average price vary across different neighbourhood groups in New York City?                                            </vt:lpstr>
      <vt:lpstr>                                        CODE</vt:lpstr>
      <vt:lpstr> CHOROPLETH MAP</vt:lpstr>
      <vt:lpstr>PowerPoint Presentation</vt:lpstr>
      <vt:lpstr>Can we visualize the distribution of listings based on their room type and price? </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Interactive Visualization</vt:lpstr>
      <vt:lpstr>Interactive Aggregation Visualization</vt:lpstr>
      <vt:lpstr>Are there any noticeable differences in the average price or room type distribution between Manhattan, Brooklyn, Queens, and other boroughs? </vt:lpstr>
      <vt:lpstr>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Interactive Map Visualization</vt:lpstr>
      <vt:lpstr>Can we add interactivity to allow users to filter neighborhood groups by price ranges? </vt:lpstr>
      <vt:lpstr>                             CODE</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PREMIER LEAGUE MATCH DATA ANALYSIS (2008 – 2017)</dc:title>
  <dc:creator>Sai Rohini Godavarthi</dc:creator>
  <cp:lastModifiedBy>Rohini Godavarthi</cp:lastModifiedBy>
  <cp:revision>31</cp:revision>
  <dcterms:created xsi:type="dcterms:W3CDTF">2024-03-27T04:19:42Z</dcterms:created>
  <dcterms:modified xsi:type="dcterms:W3CDTF">2024-08-06T20:10:59Z</dcterms:modified>
</cp:coreProperties>
</file>